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sldIdLst>
    <p:sldId id="256" r:id="rId2"/>
    <p:sldId id="258" r:id="rId3"/>
    <p:sldId id="259" r:id="rId4"/>
    <p:sldId id="260" r:id="rId5"/>
    <p:sldId id="269" r:id="rId6"/>
    <p:sldId id="262" r:id="rId7"/>
    <p:sldId id="261" r:id="rId8"/>
    <p:sldId id="263" r:id="rId9"/>
    <p:sldId id="264" r:id="rId10"/>
    <p:sldId id="265" r:id="rId11"/>
    <p:sldId id="266" r:id="rId12"/>
    <p:sldId id="270" r:id="rId13"/>
    <p:sldId id="267" r:id="rId14"/>
    <p:sldId id="268" r:id="rId15"/>
  </p:sldIdLst>
  <p:sldSz cx="12192000" cy="6858000"/>
  <p:notesSz cx="6797675" cy="99298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C62E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86" d="100"/>
          <a:sy n="86" d="100"/>
        </p:scale>
        <p:origin x="51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fr-FR"/>
              <a:t>Modifiez le style du titre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7594EA86-00E3-4B88-9244-FBFF2DE7FB9F}" type="datetimeFigureOut">
              <a:rPr lang="fr-FR" smtClean="0"/>
              <a:t>26/08/2024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BB4BBBC-5673-4CA9-8061-86145F802183}" type="slidenum">
              <a:rPr lang="fr-FR" smtClean="0"/>
              <a:t>‹N°›</a:t>
            </a:fld>
            <a:endParaRPr lang="fr-FR"/>
          </a:p>
        </p:txBody>
      </p:sp>
    </p:spTree>
    <p:extLst>
      <p:ext uri="{BB962C8B-B14F-4D97-AF65-F5344CB8AC3E}">
        <p14:creationId xmlns:p14="http://schemas.microsoft.com/office/powerpoint/2010/main" val="3559014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7594EA86-00E3-4B88-9244-FBFF2DE7FB9F}" type="datetimeFigureOut">
              <a:rPr lang="fr-FR" smtClean="0"/>
              <a:t>26/08/2024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BB4BBBC-5673-4CA9-8061-86145F802183}" type="slidenum">
              <a:rPr lang="fr-FR" smtClean="0"/>
              <a:t>‹N°›</a:t>
            </a:fld>
            <a:endParaRPr lang="fr-FR"/>
          </a:p>
        </p:txBody>
      </p:sp>
    </p:spTree>
    <p:extLst>
      <p:ext uri="{BB962C8B-B14F-4D97-AF65-F5344CB8AC3E}">
        <p14:creationId xmlns:p14="http://schemas.microsoft.com/office/powerpoint/2010/main" val="19107616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fr-FR"/>
              <a:t>Modifiez le style du titre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7594EA86-00E3-4B88-9244-FBFF2DE7FB9F}" type="datetimeFigureOut">
              <a:rPr lang="fr-FR" smtClean="0"/>
              <a:t>26/08/2024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BB4BBBC-5673-4CA9-8061-86145F802183}" type="slidenum">
              <a:rPr lang="fr-FR" smtClean="0"/>
              <a:t>‹N°›</a:t>
            </a:fld>
            <a:endParaRPr lang="fr-FR"/>
          </a:p>
        </p:txBody>
      </p:sp>
    </p:spTree>
    <p:extLst>
      <p:ext uri="{BB962C8B-B14F-4D97-AF65-F5344CB8AC3E}">
        <p14:creationId xmlns:p14="http://schemas.microsoft.com/office/powerpoint/2010/main" val="556819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7594EA86-00E3-4B88-9244-FBFF2DE7FB9F}" type="datetimeFigureOut">
              <a:rPr lang="fr-FR" smtClean="0"/>
              <a:t>26/08/2024</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4BB4BBBC-5673-4CA9-8061-86145F802183}" type="slidenum">
              <a:rPr lang="fr-FR" smtClean="0"/>
              <a:t>‹N°›</a:t>
            </a:fld>
            <a:endParaRPr lang="fr-FR"/>
          </a:p>
        </p:txBody>
      </p:sp>
    </p:spTree>
    <p:extLst>
      <p:ext uri="{BB962C8B-B14F-4D97-AF65-F5344CB8AC3E}">
        <p14:creationId xmlns:p14="http://schemas.microsoft.com/office/powerpoint/2010/main" val="13288799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a:t>Modifiez le style du titre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7594EA86-00E3-4B88-9244-FBFF2DE7FB9F}" type="datetimeFigureOut">
              <a:rPr lang="fr-FR" smtClean="0"/>
              <a:t>26/08/2024</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4BB4BBBC-5673-4CA9-8061-86145F802183}" type="slidenum">
              <a:rPr lang="fr-FR" smtClean="0"/>
              <a:t>‹N°›</a:t>
            </a:fld>
            <a:endParaRPr lang="fr-FR"/>
          </a:p>
        </p:txBody>
      </p:sp>
    </p:spTree>
    <p:extLst>
      <p:ext uri="{BB962C8B-B14F-4D97-AF65-F5344CB8AC3E}">
        <p14:creationId xmlns:p14="http://schemas.microsoft.com/office/powerpoint/2010/main" val="6330207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7594EA86-00E3-4B88-9244-FBFF2DE7FB9F}" type="datetimeFigureOut">
              <a:rPr lang="fr-FR" smtClean="0"/>
              <a:t>26/08/2024</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4BB4BBBC-5673-4CA9-8061-86145F802183}" type="slidenum">
              <a:rPr lang="fr-FR" smtClean="0"/>
              <a:t>‹N°›</a:t>
            </a:fld>
            <a:endParaRPr lang="fr-FR"/>
          </a:p>
        </p:txBody>
      </p:sp>
    </p:spTree>
    <p:extLst>
      <p:ext uri="{BB962C8B-B14F-4D97-AF65-F5344CB8AC3E}">
        <p14:creationId xmlns:p14="http://schemas.microsoft.com/office/powerpoint/2010/main" val="10093427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94EA86-00E3-4B88-9244-FBFF2DE7FB9F}" type="datetimeFigureOut">
              <a:rPr lang="fr-FR" smtClean="0"/>
              <a:t>26/08/2024</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4BB4BBBC-5673-4CA9-8061-86145F802183}" type="slidenum">
              <a:rPr lang="fr-FR" smtClean="0"/>
              <a:t>‹N°›</a:t>
            </a:fld>
            <a:endParaRPr lang="fr-FR"/>
          </a:p>
        </p:txBody>
      </p:sp>
    </p:spTree>
    <p:extLst>
      <p:ext uri="{BB962C8B-B14F-4D97-AF65-F5344CB8AC3E}">
        <p14:creationId xmlns:p14="http://schemas.microsoft.com/office/powerpoint/2010/main" val="7567169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fr-FR"/>
              <a:t>Modifiez le style du titre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fr-FR"/>
              <a:t>Modifier les styles du texte du masque</a:t>
            </a:r>
          </a:p>
        </p:txBody>
      </p:sp>
      <p:sp>
        <p:nvSpPr>
          <p:cNvPr id="5" name="Date Placeholder 4"/>
          <p:cNvSpPr>
            <a:spLocks noGrp="1"/>
          </p:cNvSpPr>
          <p:nvPr>
            <p:ph type="dt" sz="half" idx="10"/>
          </p:nvPr>
        </p:nvSpPr>
        <p:spPr/>
        <p:txBody>
          <a:bodyPr/>
          <a:lstStyle/>
          <a:p>
            <a:fld id="{7594EA86-00E3-4B88-9244-FBFF2DE7FB9F}" type="datetimeFigureOut">
              <a:rPr lang="fr-FR" smtClean="0"/>
              <a:t>26/08/2024</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4BB4BBBC-5673-4CA9-8061-86145F802183}" type="slidenum">
              <a:rPr lang="fr-FR" smtClean="0"/>
              <a:t>‹N°›</a:t>
            </a:fld>
            <a:endParaRPr lang="fr-FR"/>
          </a:p>
        </p:txBody>
      </p:sp>
    </p:spTree>
    <p:extLst>
      <p:ext uri="{BB962C8B-B14F-4D97-AF65-F5344CB8AC3E}">
        <p14:creationId xmlns:p14="http://schemas.microsoft.com/office/powerpoint/2010/main" val="8128953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fr-FR"/>
              <a:t>Modifiez le style du titre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4BB4BBBC-5673-4CA9-8061-86145F802183}" type="slidenum">
              <a:rPr lang="fr-FR" smtClean="0"/>
              <a:t>‹N°›</a:t>
            </a:fld>
            <a:endParaRPr lang="fr-FR"/>
          </a:p>
        </p:txBody>
      </p:sp>
      <p:sp>
        <p:nvSpPr>
          <p:cNvPr id="5" name="Date Placeholder 4"/>
          <p:cNvSpPr>
            <a:spLocks noGrp="1"/>
          </p:cNvSpPr>
          <p:nvPr>
            <p:ph type="dt" sz="half" idx="10"/>
          </p:nvPr>
        </p:nvSpPr>
        <p:spPr/>
        <p:txBody>
          <a:bodyPr/>
          <a:lstStyle/>
          <a:p>
            <a:fld id="{7594EA86-00E3-4B88-9244-FBFF2DE7FB9F}" type="datetimeFigureOut">
              <a:rPr lang="fr-FR" smtClean="0"/>
              <a:t>26/08/2024</a:t>
            </a:fld>
            <a:endParaRPr lang="fr-FR"/>
          </a:p>
        </p:txBody>
      </p:sp>
    </p:spTree>
    <p:extLst>
      <p:ext uri="{BB962C8B-B14F-4D97-AF65-F5344CB8AC3E}">
        <p14:creationId xmlns:p14="http://schemas.microsoft.com/office/powerpoint/2010/main" val="32871078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fr-FR"/>
              <a:t>Modifiez le style du titre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7594EA86-00E3-4B88-9244-FBFF2DE7FB9F}" type="datetimeFigureOut">
              <a:rPr lang="fr-FR" smtClean="0"/>
              <a:t>26/08/2024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BB4BBBC-5673-4CA9-8061-86145F802183}" type="slidenum">
              <a:rPr lang="fr-FR" smtClean="0"/>
              <a:t>‹N°›</a:t>
            </a:fld>
            <a:endParaRPr lang="fr-FR"/>
          </a:p>
        </p:txBody>
      </p:sp>
    </p:spTree>
    <p:extLst>
      <p:ext uri="{BB962C8B-B14F-4D97-AF65-F5344CB8AC3E}">
        <p14:creationId xmlns:p14="http://schemas.microsoft.com/office/powerpoint/2010/main" val="9193995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Modifier les styles du texte du masque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7594EA86-00E3-4B88-9244-FBFF2DE7FB9F}" type="datetimeFigureOut">
              <a:rPr lang="fr-FR" smtClean="0"/>
              <a:t>26/08/2024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BB4BBBC-5673-4CA9-8061-86145F802183}" type="slidenum">
              <a:rPr lang="fr-FR" smtClean="0"/>
              <a:t>‹N°›</a:t>
            </a:fld>
            <a:endParaRPr lang="fr-F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7049753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fr-FR"/>
              <a:t>Modifiez le style du titre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7594EA86-00E3-4B88-9244-FBFF2DE7FB9F}" type="datetimeFigureOut">
              <a:rPr lang="fr-FR" smtClean="0"/>
              <a:t>26/08/2024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BB4BBBC-5673-4CA9-8061-86145F802183}" type="slidenum">
              <a:rPr lang="fr-FR" smtClean="0"/>
              <a:t>‹N°›</a:t>
            </a:fld>
            <a:endParaRPr lang="fr-FR"/>
          </a:p>
        </p:txBody>
      </p:sp>
    </p:spTree>
    <p:extLst>
      <p:ext uri="{BB962C8B-B14F-4D97-AF65-F5344CB8AC3E}">
        <p14:creationId xmlns:p14="http://schemas.microsoft.com/office/powerpoint/2010/main" val="26905060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Modifier les styles du texte du masque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7594EA86-00E3-4B88-9244-FBFF2DE7FB9F}" type="datetimeFigureOut">
              <a:rPr lang="fr-FR" smtClean="0"/>
              <a:t>26/08/2024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BB4BBBC-5673-4CA9-8061-86145F802183}" type="slidenum">
              <a:rPr lang="fr-FR" smtClean="0"/>
              <a:t>‹N°›</a:t>
            </a:fld>
            <a:endParaRPr lang="fr-F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8684176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Modifier les styles du texte du masque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7594EA86-00E3-4B88-9244-FBFF2DE7FB9F}" type="datetimeFigureOut">
              <a:rPr lang="fr-FR" smtClean="0"/>
              <a:t>26/08/2024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BB4BBBC-5673-4CA9-8061-86145F802183}" type="slidenum">
              <a:rPr lang="fr-FR" smtClean="0"/>
              <a:t>‹N°›</a:t>
            </a:fld>
            <a:endParaRPr lang="fr-FR"/>
          </a:p>
        </p:txBody>
      </p:sp>
    </p:spTree>
    <p:extLst>
      <p:ext uri="{BB962C8B-B14F-4D97-AF65-F5344CB8AC3E}">
        <p14:creationId xmlns:p14="http://schemas.microsoft.com/office/powerpoint/2010/main" val="13234931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7594EA86-00E3-4B88-9244-FBFF2DE7FB9F}" type="datetimeFigureOut">
              <a:rPr lang="fr-FR" smtClean="0"/>
              <a:t>26/08/2024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BB4BBBC-5673-4CA9-8061-86145F802183}" type="slidenum">
              <a:rPr lang="fr-FR" smtClean="0"/>
              <a:t>‹N°›</a:t>
            </a:fld>
            <a:endParaRPr lang="fr-FR"/>
          </a:p>
        </p:txBody>
      </p:sp>
    </p:spTree>
    <p:extLst>
      <p:ext uri="{BB962C8B-B14F-4D97-AF65-F5344CB8AC3E}">
        <p14:creationId xmlns:p14="http://schemas.microsoft.com/office/powerpoint/2010/main" val="8363676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fr-FR"/>
              <a:t>Modifiez le style du titre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7594EA86-00E3-4B88-9244-FBFF2DE7FB9F}" type="datetimeFigureOut">
              <a:rPr lang="fr-FR" smtClean="0"/>
              <a:t>26/08/2024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BB4BBBC-5673-4CA9-8061-86145F802183}" type="slidenum">
              <a:rPr lang="fr-FR" smtClean="0"/>
              <a:t>‹N°›</a:t>
            </a:fld>
            <a:endParaRPr lang="fr-FR"/>
          </a:p>
        </p:txBody>
      </p:sp>
    </p:spTree>
    <p:extLst>
      <p:ext uri="{BB962C8B-B14F-4D97-AF65-F5344CB8AC3E}">
        <p14:creationId xmlns:p14="http://schemas.microsoft.com/office/powerpoint/2010/main" val="36585790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fr-FR"/>
              <a:t>Modifiez le style du titre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594EA86-00E3-4B88-9244-FBFF2DE7FB9F}" type="datetimeFigureOut">
              <a:rPr lang="fr-FR" smtClean="0"/>
              <a:t>26/08/2024</a:t>
            </a:fld>
            <a:endParaRPr lang="fr-FR"/>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4BB4BBBC-5673-4CA9-8061-86145F802183}" type="slidenum">
              <a:rPr lang="fr-FR" smtClean="0"/>
              <a:t>‹N°›</a:t>
            </a:fld>
            <a:endParaRPr lang="fr-FR"/>
          </a:p>
        </p:txBody>
      </p:sp>
    </p:spTree>
    <p:extLst>
      <p:ext uri="{BB962C8B-B14F-4D97-AF65-F5344CB8AC3E}">
        <p14:creationId xmlns:p14="http://schemas.microsoft.com/office/powerpoint/2010/main" val="4120856792"/>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hyperlink" Target="mailto:lmaamar@mairie-puteaux.fr"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mailto:mmoutte@mairie-puteaux.fr" TargetMode="External"/><Relationship Id="rId2" Type="http://schemas.openxmlformats.org/officeDocument/2006/relationships/hyperlink" Target="mailto:lmaamar@mairie-puteaux.fr"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B96BF52-FF43-4C04-A3B1-D2A50E567A7C}"/>
              </a:ext>
            </a:extLst>
          </p:cNvPr>
          <p:cNvSpPr>
            <a:spLocks noGrp="1"/>
          </p:cNvSpPr>
          <p:nvPr>
            <p:ph type="title"/>
          </p:nvPr>
        </p:nvSpPr>
        <p:spPr/>
        <p:txBody>
          <a:bodyPr>
            <a:normAutofit fontScale="90000"/>
          </a:bodyPr>
          <a:lstStyle/>
          <a:p>
            <a:pPr algn="ctr"/>
            <a:br>
              <a:rPr lang="fr-FR" dirty="0"/>
            </a:br>
            <a:r>
              <a:rPr lang="fr-FR" sz="6700" dirty="0"/>
              <a:t>CESSION</a:t>
            </a:r>
            <a:r>
              <a:rPr lang="fr-FR" sz="4900" dirty="0"/>
              <a:t> </a:t>
            </a:r>
            <a:r>
              <a:rPr lang="fr-FR" sz="6700" dirty="0"/>
              <a:t>IMMOBILIERE</a:t>
            </a:r>
            <a:br>
              <a:rPr lang="fr-FR" dirty="0"/>
            </a:br>
            <a:endParaRPr lang="fr-FR" dirty="0"/>
          </a:p>
        </p:txBody>
      </p:sp>
      <p:sp>
        <p:nvSpPr>
          <p:cNvPr id="3" name="Sous-titre 2">
            <a:extLst>
              <a:ext uri="{FF2B5EF4-FFF2-40B4-BE49-F238E27FC236}">
                <a16:creationId xmlns:a16="http://schemas.microsoft.com/office/drawing/2014/main" id="{000B9E32-3DC3-4206-B1C8-BD18E91BE55C}"/>
              </a:ext>
            </a:extLst>
          </p:cNvPr>
          <p:cNvSpPr>
            <a:spLocks noGrp="1"/>
          </p:cNvSpPr>
          <p:nvPr>
            <p:ph sz="half" idx="1"/>
          </p:nvPr>
        </p:nvSpPr>
        <p:spPr>
          <a:xfrm>
            <a:off x="677334" y="4848837"/>
            <a:ext cx="4184035" cy="1192524"/>
          </a:xfrm>
        </p:spPr>
        <p:txBody>
          <a:bodyPr>
            <a:normAutofit lnSpcReduction="10000"/>
          </a:bodyPr>
          <a:lstStyle/>
          <a:p>
            <a:endParaRPr lang="fr-FR" dirty="0"/>
          </a:p>
          <a:p>
            <a:pPr algn="ctr"/>
            <a:r>
              <a:rPr lang="fr-FR" sz="2400" dirty="0">
                <a:solidFill>
                  <a:srgbClr val="0070C0"/>
                </a:solidFill>
              </a:rPr>
              <a:t>1 RUE EDGAR QUINET</a:t>
            </a:r>
            <a:br>
              <a:rPr lang="fr-FR" sz="2400" dirty="0">
                <a:solidFill>
                  <a:srgbClr val="0070C0"/>
                </a:solidFill>
              </a:rPr>
            </a:br>
            <a:r>
              <a:rPr lang="fr-FR" sz="2400" dirty="0">
                <a:solidFill>
                  <a:srgbClr val="0070C0"/>
                </a:solidFill>
              </a:rPr>
              <a:t>92800 PUTEAUX</a:t>
            </a:r>
          </a:p>
        </p:txBody>
      </p:sp>
      <p:pic>
        <p:nvPicPr>
          <p:cNvPr id="4" name="Image 3">
            <a:extLst>
              <a:ext uri="{FF2B5EF4-FFF2-40B4-BE49-F238E27FC236}">
                <a16:creationId xmlns:a16="http://schemas.microsoft.com/office/drawing/2014/main" id="{103B8316-15AC-4077-B7E5-2EE6181B4747}"/>
              </a:ext>
            </a:extLst>
          </p:cNvPr>
          <p:cNvPicPr>
            <a:picLocks noChangeAspect="1"/>
          </p:cNvPicPr>
          <p:nvPr/>
        </p:nvPicPr>
        <p:blipFill>
          <a:blip r:embed="rId2"/>
          <a:stretch>
            <a:fillRect/>
          </a:stretch>
        </p:blipFill>
        <p:spPr>
          <a:xfrm>
            <a:off x="6291743" y="4310296"/>
            <a:ext cx="2491737" cy="1938104"/>
          </a:xfrm>
          <a:prstGeom prst="rect">
            <a:avLst/>
          </a:prstGeom>
        </p:spPr>
      </p:pic>
    </p:spTree>
    <p:extLst>
      <p:ext uri="{BB962C8B-B14F-4D97-AF65-F5344CB8AC3E}">
        <p14:creationId xmlns:p14="http://schemas.microsoft.com/office/powerpoint/2010/main" val="404896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412DDC5-0169-4FFA-91DD-1BB574AC979C}"/>
              </a:ext>
            </a:extLst>
          </p:cNvPr>
          <p:cNvSpPr>
            <a:spLocks noGrp="1"/>
          </p:cNvSpPr>
          <p:nvPr>
            <p:ph type="title"/>
          </p:nvPr>
        </p:nvSpPr>
        <p:spPr>
          <a:xfrm>
            <a:off x="677334" y="609600"/>
            <a:ext cx="8596668" cy="715861"/>
          </a:xfrm>
        </p:spPr>
        <p:txBody>
          <a:bodyPr/>
          <a:lstStyle/>
          <a:p>
            <a:pPr algn="just"/>
            <a:r>
              <a:rPr lang="fr-FR" dirty="0"/>
              <a:t>SOMMAIRE</a:t>
            </a:r>
          </a:p>
        </p:txBody>
      </p:sp>
      <p:sp>
        <p:nvSpPr>
          <p:cNvPr id="3" name="Espace réservé du contenu 2">
            <a:extLst>
              <a:ext uri="{FF2B5EF4-FFF2-40B4-BE49-F238E27FC236}">
                <a16:creationId xmlns:a16="http://schemas.microsoft.com/office/drawing/2014/main" id="{C4B61AD3-E67B-4ECF-B161-73DE7C4A2B00}"/>
              </a:ext>
            </a:extLst>
          </p:cNvPr>
          <p:cNvSpPr>
            <a:spLocks noGrp="1"/>
          </p:cNvSpPr>
          <p:nvPr>
            <p:ph sz="half" idx="1"/>
          </p:nvPr>
        </p:nvSpPr>
        <p:spPr>
          <a:xfrm>
            <a:off x="677334" y="1325461"/>
            <a:ext cx="4184035" cy="4715900"/>
          </a:xfrm>
        </p:spPr>
        <p:txBody>
          <a:bodyPr>
            <a:normAutofit fontScale="85000" lnSpcReduction="20000"/>
          </a:bodyPr>
          <a:lstStyle/>
          <a:p>
            <a:pPr marL="0" lvl="0" indent="0">
              <a:buNone/>
            </a:pPr>
            <a:r>
              <a:rPr lang="fr-FR" b="1" dirty="0"/>
              <a:t>I.  OBJET ET MODE DE LA CONSULTATION</a:t>
            </a:r>
          </a:p>
          <a:p>
            <a:pPr marL="0" lvl="0" indent="0">
              <a:buNone/>
            </a:pPr>
            <a:r>
              <a:rPr lang="fr-FR" b="1" dirty="0"/>
              <a:t>II. DESIGNATION DU BIEN</a:t>
            </a:r>
            <a:endParaRPr lang="fr-FR" dirty="0"/>
          </a:p>
          <a:p>
            <a:pPr lvl="0">
              <a:spcBef>
                <a:spcPts val="600"/>
              </a:spcBef>
              <a:buFont typeface="+mj-lt"/>
              <a:buAutoNum type="arabicParenR"/>
            </a:pPr>
            <a:r>
              <a:rPr lang="fr-FR" dirty="0"/>
              <a:t>Fiche d’identité du bien</a:t>
            </a:r>
          </a:p>
          <a:p>
            <a:pPr>
              <a:spcBef>
                <a:spcPts val="600"/>
              </a:spcBef>
              <a:buFont typeface="+mj-lt"/>
              <a:buAutoNum type="arabicParenR"/>
            </a:pPr>
            <a:r>
              <a:rPr lang="fr-FR" dirty="0"/>
              <a:t>Atouts du site</a:t>
            </a:r>
          </a:p>
          <a:p>
            <a:pPr lvl="0">
              <a:spcBef>
                <a:spcPts val="600"/>
              </a:spcBef>
              <a:buFont typeface="+mj-lt"/>
              <a:buAutoNum type="arabicParenR"/>
            </a:pPr>
            <a:r>
              <a:rPr lang="fr-FR" dirty="0"/>
              <a:t>Dossier de diagnostics techniques</a:t>
            </a:r>
          </a:p>
          <a:p>
            <a:pPr marL="0" indent="0">
              <a:spcBef>
                <a:spcPts val="0"/>
              </a:spcBef>
              <a:buNone/>
            </a:pPr>
            <a:endParaRPr lang="fr-FR" b="1" dirty="0"/>
          </a:p>
          <a:p>
            <a:pPr marL="0" indent="0">
              <a:buNone/>
            </a:pPr>
            <a:r>
              <a:rPr lang="fr-FR" b="1" dirty="0"/>
              <a:t>III. LES CANDIDATS</a:t>
            </a:r>
            <a:endParaRPr lang="fr-FR" dirty="0"/>
          </a:p>
          <a:p>
            <a:pPr lvl="0">
              <a:spcBef>
                <a:spcPts val="600"/>
              </a:spcBef>
              <a:buFont typeface="+mj-lt"/>
              <a:buAutoNum type="arabicParenR"/>
            </a:pPr>
            <a:r>
              <a:rPr lang="fr-FR" dirty="0"/>
              <a:t>Pour les candidats personnes physiques</a:t>
            </a:r>
          </a:p>
          <a:p>
            <a:pPr lvl="0">
              <a:spcBef>
                <a:spcPts val="600"/>
              </a:spcBef>
              <a:buFont typeface="+mj-lt"/>
              <a:buAutoNum type="arabicParenR"/>
            </a:pPr>
            <a:r>
              <a:rPr lang="fr-FR" dirty="0"/>
              <a:t>Pour les candidats personnes morales</a:t>
            </a:r>
          </a:p>
          <a:p>
            <a:pPr>
              <a:spcBef>
                <a:spcPts val="0"/>
              </a:spcBef>
            </a:pPr>
            <a:endParaRPr lang="fr-FR" dirty="0"/>
          </a:p>
          <a:p>
            <a:pPr marL="0" lvl="0" indent="0">
              <a:buNone/>
            </a:pPr>
            <a:r>
              <a:rPr lang="fr-FR" b="1" dirty="0"/>
              <a:t>IV. ORGANISATION DE LA CONSULTATION</a:t>
            </a:r>
            <a:endParaRPr lang="fr-FR" dirty="0"/>
          </a:p>
          <a:p>
            <a:pPr lvl="0">
              <a:buFont typeface="+mj-lt"/>
              <a:buAutoNum type="arabicParenR"/>
            </a:pPr>
            <a:r>
              <a:rPr lang="fr-FR" dirty="0"/>
              <a:t>Organisation des visites</a:t>
            </a:r>
          </a:p>
          <a:p>
            <a:endParaRPr lang="fr-FR" dirty="0"/>
          </a:p>
        </p:txBody>
      </p:sp>
      <p:sp>
        <p:nvSpPr>
          <p:cNvPr id="4" name="Espace réservé du contenu 3">
            <a:extLst>
              <a:ext uri="{FF2B5EF4-FFF2-40B4-BE49-F238E27FC236}">
                <a16:creationId xmlns:a16="http://schemas.microsoft.com/office/drawing/2014/main" id="{7F68CE22-F493-45B7-9BC2-A56F84035086}"/>
              </a:ext>
            </a:extLst>
          </p:cNvPr>
          <p:cNvSpPr>
            <a:spLocks noGrp="1"/>
          </p:cNvSpPr>
          <p:nvPr>
            <p:ph sz="half" idx="2"/>
          </p:nvPr>
        </p:nvSpPr>
        <p:spPr>
          <a:xfrm>
            <a:off x="5089970" y="1325461"/>
            <a:ext cx="4184034" cy="4715901"/>
          </a:xfrm>
        </p:spPr>
        <p:txBody>
          <a:bodyPr>
            <a:normAutofit fontScale="85000" lnSpcReduction="20000"/>
          </a:bodyPr>
          <a:lstStyle/>
          <a:p>
            <a:pPr marL="0" lvl="0" indent="0">
              <a:buNone/>
            </a:pPr>
            <a:r>
              <a:rPr lang="fr-FR" b="1" dirty="0"/>
              <a:t>V. PROCEDURE DE L’APPEL A CANDIDATURES</a:t>
            </a:r>
            <a:endParaRPr lang="fr-FR" dirty="0"/>
          </a:p>
          <a:p>
            <a:pPr lvl="0">
              <a:spcBef>
                <a:spcPts val="600"/>
              </a:spcBef>
              <a:buFont typeface="+mj-lt"/>
              <a:buAutoNum type="arabicParenR"/>
            </a:pPr>
            <a:r>
              <a:rPr lang="fr-FR" dirty="0"/>
              <a:t>Indication relative au prix</a:t>
            </a:r>
          </a:p>
          <a:p>
            <a:pPr lvl="0">
              <a:spcBef>
                <a:spcPts val="600"/>
              </a:spcBef>
              <a:buFont typeface="+mj-lt"/>
              <a:buAutoNum type="arabicParenR"/>
            </a:pPr>
            <a:r>
              <a:rPr lang="fr-FR" dirty="0"/>
              <a:t>Présentation des candidatures</a:t>
            </a:r>
          </a:p>
          <a:p>
            <a:pPr lvl="0">
              <a:spcBef>
                <a:spcPts val="600"/>
              </a:spcBef>
              <a:buFont typeface="+mj-lt"/>
              <a:buAutoNum type="arabicParenR"/>
            </a:pPr>
            <a:r>
              <a:rPr lang="fr-FR" dirty="0"/>
              <a:t>Date limite de réception des candidatures</a:t>
            </a:r>
          </a:p>
          <a:p>
            <a:pPr lvl="0">
              <a:spcBef>
                <a:spcPts val="600"/>
              </a:spcBef>
              <a:buFont typeface="+mj-lt"/>
              <a:buAutoNum type="arabicParenR"/>
            </a:pPr>
            <a:r>
              <a:rPr lang="fr-FR" dirty="0"/>
              <a:t>Délai de validité des offres formulées par le candidat</a:t>
            </a:r>
          </a:p>
          <a:p>
            <a:pPr lvl="0">
              <a:spcBef>
                <a:spcPts val="600"/>
              </a:spcBef>
              <a:buFont typeface="+mj-lt"/>
              <a:buAutoNum type="arabicParenR"/>
            </a:pPr>
            <a:r>
              <a:rPr lang="fr-FR" dirty="0"/>
              <a:t>Contenu des propositions</a:t>
            </a:r>
          </a:p>
          <a:p>
            <a:pPr lvl="0">
              <a:spcBef>
                <a:spcPts val="600"/>
              </a:spcBef>
              <a:buFont typeface="+mj-lt"/>
              <a:buAutoNum type="arabicParenR"/>
            </a:pPr>
            <a:r>
              <a:rPr lang="fr-FR" dirty="0"/>
              <a:t>Choix du candidat</a:t>
            </a:r>
          </a:p>
          <a:p>
            <a:pPr>
              <a:spcBef>
                <a:spcPts val="600"/>
              </a:spcBef>
              <a:buFont typeface="+mj-lt"/>
              <a:buAutoNum type="arabicParenR" startAt="7"/>
            </a:pPr>
            <a:r>
              <a:rPr lang="fr-FR" sz="1900" dirty="0"/>
              <a:t>Conditions particulières</a:t>
            </a:r>
          </a:p>
          <a:p>
            <a:pPr marL="0" lvl="0" indent="0">
              <a:buNone/>
            </a:pPr>
            <a:r>
              <a:rPr lang="fr-FR" b="1" dirty="0"/>
              <a:t>VI. PAIEMENT DU PRIX ET FRAIS A PAYER</a:t>
            </a:r>
            <a:endParaRPr lang="fr-FR" dirty="0"/>
          </a:p>
          <a:p>
            <a:pPr lvl="0">
              <a:spcBef>
                <a:spcPts val="600"/>
              </a:spcBef>
              <a:buFont typeface="+mj-lt"/>
              <a:buAutoNum type="arabicParenR"/>
            </a:pPr>
            <a:r>
              <a:rPr lang="fr-FR" dirty="0"/>
              <a:t>Mode de paiement du prix</a:t>
            </a:r>
          </a:p>
          <a:p>
            <a:pPr lvl="0">
              <a:spcBef>
                <a:spcPts val="600"/>
              </a:spcBef>
              <a:buFont typeface="+mj-lt"/>
              <a:buAutoNum type="arabicParenR"/>
            </a:pPr>
            <a:r>
              <a:rPr lang="fr-FR" dirty="0"/>
              <a:t>Frais à payer en sus du prix</a:t>
            </a:r>
          </a:p>
          <a:p>
            <a:pPr lvl="0">
              <a:spcBef>
                <a:spcPts val="600"/>
              </a:spcBef>
              <a:buFont typeface="+mj-lt"/>
              <a:buAutoNum type="arabicParenR"/>
            </a:pPr>
            <a:r>
              <a:rPr lang="fr-FR" dirty="0"/>
              <a:t>Clause de complément de prix</a:t>
            </a:r>
          </a:p>
          <a:p>
            <a:pPr lvl="0">
              <a:spcBef>
                <a:spcPts val="0"/>
              </a:spcBef>
            </a:pPr>
            <a:endParaRPr lang="fr-FR" dirty="0"/>
          </a:p>
          <a:p>
            <a:pPr marL="0" lvl="0" indent="0">
              <a:spcBef>
                <a:spcPts val="600"/>
              </a:spcBef>
              <a:buNone/>
            </a:pPr>
            <a:r>
              <a:rPr lang="fr-FR" b="1" dirty="0"/>
              <a:t>VII. REDACTION D’ACTES</a:t>
            </a:r>
            <a:endParaRPr lang="fr-FR" dirty="0"/>
          </a:p>
          <a:p>
            <a:pPr marL="0" indent="0">
              <a:spcBef>
                <a:spcPts val="600"/>
              </a:spcBef>
              <a:buNone/>
            </a:pPr>
            <a:r>
              <a:rPr lang="fr-FR" b="1" dirty="0"/>
              <a:t>VIII. JURIDICTION COMPETENTE</a:t>
            </a:r>
            <a:endParaRPr lang="fr-FR" dirty="0"/>
          </a:p>
          <a:p>
            <a:pPr marL="0" indent="0">
              <a:spcBef>
                <a:spcPts val="600"/>
              </a:spcBef>
              <a:buNone/>
            </a:pPr>
            <a:r>
              <a:rPr lang="fr-FR" b="1" dirty="0"/>
              <a:t>IX. ANNEXES</a:t>
            </a:r>
            <a:endParaRPr lang="fr-FR" dirty="0"/>
          </a:p>
          <a:p>
            <a:endParaRPr lang="fr-FR" dirty="0"/>
          </a:p>
        </p:txBody>
      </p:sp>
    </p:spTree>
    <p:extLst>
      <p:ext uri="{BB962C8B-B14F-4D97-AF65-F5344CB8AC3E}">
        <p14:creationId xmlns:p14="http://schemas.microsoft.com/office/powerpoint/2010/main" val="35080593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A28BA3C-BAFF-4D24-95D1-F313C0E13E18}"/>
              </a:ext>
            </a:extLst>
          </p:cNvPr>
          <p:cNvSpPr>
            <a:spLocks noGrp="1"/>
          </p:cNvSpPr>
          <p:nvPr>
            <p:ph type="title"/>
          </p:nvPr>
        </p:nvSpPr>
        <p:spPr>
          <a:xfrm>
            <a:off x="677334" y="609600"/>
            <a:ext cx="8596668" cy="724250"/>
          </a:xfrm>
        </p:spPr>
        <p:txBody>
          <a:bodyPr>
            <a:normAutofit/>
          </a:bodyPr>
          <a:lstStyle/>
          <a:p>
            <a:r>
              <a:rPr lang="fr-FR" sz="3200" dirty="0"/>
              <a:t>I</a:t>
            </a:r>
            <a:r>
              <a:rPr lang="fr-FR" sz="2800" dirty="0"/>
              <a:t>. </a:t>
            </a:r>
            <a:r>
              <a:rPr lang="fr-FR" sz="3200" dirty="0"/>
              <a:t>OBJET ET MODE DE LA CONSULTATION</a:t>
            </a:r>
            <a:endParaRPr lang="fr-FR" dirty="0"/>
          </a:p>
        </p:txBody>
      </p:sp>
      <p:sp>
        <p:nvSpPr>
          <p:cNvPr id="3" name="Espace réservé du contenu 2">
            <a:extLst>
              <a:ext uri="{FF2B5EF4-FFF2-40B4-BE49-F238E27FC236}">
                <a16:creationId xmlns:a16="http://schemas.microsoft.com/office/drawing/2014/main" id="{10169CF9-7A9A-4331-BBC5-C762840D3234}"/>
              </a:ext>
            </a:extLst>
          </p:cNvPr>
          <p:cNvSpPr>
            <a:spLocks noGrp="1"/>
          </p:cNvSpPr>
          <p:nvPr>
            <p:ph idx="1"/>
          </p:nvPr>
        </p:nvSpPr>
        <p:spPr>
          <a:xfrm>
            <a:off x="677334" y="1275127"/>
            <a:ext cx="8596668" cy="4766235"/>
          </a:xfrm>
        </p:spPr>
        <p:txBody>
          <a:bodyPr>
            <a:normAutofit/>
          </a:bodyPr>
          <a:lstStyle/>
          <a:p>
            <a:pPr marL="0" indent="0" algn="just">
              <a:buNone/>
            </a:pPr>
            <a:r>
              <a:rPr lang="fr-FR" sz="1400" dirty="0">
                <a:latin typeface="+mj-lt"/>
                <a:cs typeface="Arial" panose="020B0604020202020204" pitchFamily="34" charset="0"/>
              </a:rPr>
              <a:t>Dans la cadre d’une cession amiable d’un bien immobilier appartenant à la ville de Puteaux, un appel à candidature auprès d’acquéreurs potentiels est lancé.</a:t>
            </a:r>
          </a:p>
          <a:p>
            <a:pPr marL="0" indent="0" algn="just">
              <a:buNone/>
            </a:pPr>
            <a:r>
              <a:rPr lang="fr-FR" sz="1400" dirty="0">
                <a:latin typeface="+mj-lt"/>
                <a:cs typeface="Arial" panose="020B0604020202020204" pitchFamily="34" charset="0"/>
              </a:rPr>
              <a:t>Le présent document constitue le cahier des charges de mise en concurrence, contenant les conditions de vente et l’ensemble des informations juridiques, administratives et techniques relatives au bien.</a:t>
            </a:r>
          </a:p>
          <a:p>
            <a:pPr marL="0" indent="0" algn="just">
              <a:buNone/>
            </a:pPr>
            <a:r>
              <a:rPr lang="fr-FR" sz="1400" dirty="0">
                <a:latin typeface="+mj-lt"/>
                <a:cs typeface="Arial" panose="020B0604020202020204" pitchFamily="34" charset="0"/>
              </a:rPr>
              <a:t>Il est rappelé que les ventes immobilières des collectivités territoriales échappent aux dispositions sur les délégations de service public et sur les marchés publics. Ainsi, la Ville de Puteaux est libre du choix de la procédure de vente ainsi que du futur acquéreur.</a:t>
            </a:r>
          </a:p>
          <a:p>
            <a:pPr marL="0" indent="0">
              <a:buNone/>
            </a:pPr>
            <a:r>
              <a:rPr lang="fr-FR" sz="1400" dirty="0">
                <a:latin typeface="+mj-lt"/>
                <a:cs typeface="Arial" panose="020B0604020202020204" pitchFamily="34" charset="0"/>
              </a:rPr>
              <a:t>La consultation est organisée par :</a:t>
            </a:r>
          </a:p>
          <a:p>
            <a:pPr marL="0" indent="0" algn="ctr">
              <a:spcBef>
                <a:spcPts val="0"/>
              </a:spcBef>
              <a:buNone/>
            </a:pPr>
            <a:r>
              <a:rPr lang="fr-FR" sz="1400" b="1" dirty="0">
                <a:latin typeface="+mj-lt"/>
                <a:cs typeface="Arial" panose="020B0604020202020204" pitchFamily="34" charset="0"/>
              </a:rPr>
              <a:t>La Ville de Puteaux</a:t>
            </a:r>
            <a:endParaRPr lang="fr-FR" sz="1400" dirty="0">
              <a:latin typeface="+mj-lt"/>
              <a:cs typeface="Arial" panose="020B0604020202020204" pitchFamily="34" charset="0"/>
            </a:endParaRPr>
          </a:p>
          <a:p>
            <a:pPr marL="0" indent="0" algn="ctr">
              <a:spcBef>
                <a:spcPts val="0"/>
              </a:spcBef>
              <a:buNone/>
            </a:pPr>
            <a:r>
              <a:rPr lang="fr-FR" sz="1400" b="1" dirty="0">
                <a:latin typeface="+mj-lt"/>
                <a:cs typeface="Arial" panose="020B0604020202020204" pitchFamily="34" charset="0"/>
              </a:rPr>
              <a:t>Direction de l’Aménagement Urbain</a:t>
            </a:r>
            <a:endParaRPr lang="fr-FR" sz="1400" dirty="0">
              <a:latin typeface="+mj-lt"/>
              <a:cs typeface="Arial" panose="020B0604020202020204" pitchFamily="34" charset="0"/>
            </a:endParaRPr>
          </a:p>
          <a:p>
            <a:pPr marL="0" indent="0" algn="ctr">
              <a:spcBef>
                <a:spcPts val="0"/>
              </a:spcBef>
              <a:buNone/>
            </a:pPr>
            <a:r>
              <a:rPr lang="fr-FR" sz="1400" b="1" dirty="0">
                <a:latin typeface="+mj-lt"/>
                <a:cs typeface="Arial" panose="020B0604020202020204" pitchFamily="34" charset="0"/>
              </a:rPr>
              <a:t>MAAMAR Leïla</a:t>
            </a:r>
            <a:endParaRPr lang="fr-FR" sz="1400" dirty="0">
              <a:latin typeface="+mj-lt"/>
              <a:cs typeface="Arial" panose="020B0604020202020204" pitchFamily="34" charset="0"/>
            </a:endParaRPr>
          </a:p>
          <a:p>
            <a:pPr marL="0" indent="0" algn="ctr">
              <a:spcBef>
                <a:spcPts val="0"/>
              </a:spcBef>
              <a:buNone/>
            </a:pPr>
            <a:r>
              <a:rPr lang="fr-FR" sz="1400" b="1" dirty="0">
                <a:latin typeface="+mj-lt"/>
                <a:cs typeface="Arial" panose="020B0604020202020204" pitchFamily="34" charset="0"/>
              </a:rPr>
              <a:t>Téléphone : 01 46 92 50 52 </a:t>
            </a:r>
            <a:endParaRPr lang="fr-FR" sz="1400" dirty="0">
              <a:latin typeface="+mj-lt"/>
              <a:cs typeface="Arial" panose="020B0604020202020204" pitchFamily="34" charset="0"/>
            </a:endParaRPr>
          </a:p>
          <a:p>
            <a:pPr marL="0" indent="0" algn="ctr">
              <a:spcBef>
                <a:spcPts val="0"/>
              </a:spcBef>
              <a:buNone/>
            </a:pPr>
            <a:r>
              <a:rPr lang="fr-FR" sz="1400" b="1" dirty="0">
                <a:latin typeface="+mj-lt"/>
                <a:cs typeface="Arial" panose="020B0604020202020204" pitchFamily="34" charset="0"/>
              </a:rPr>
              <a:t>Email : </a:t>
            </a:r>
            <a:r>
              <a:rPr lang="fr-FR" sz="1400" b="1" dirty="0">
                <a:latin typeface="+mj-lt"/>
                <a:cs typeface="Arial" panose="020B0604020202020204" pitchFamily="34" charset="0"/>
                <a:hlinkClick r:id="rId2"/>
              </a:rPr>
              <a:t>lmaamar@mairie-puteaux.fr</a:t>
            </a:r>
            <a:endParaRPr lang="fr-FR" sz="1400" b="1" dirty="0">
              <a:latin typeface="+mj-lt"/>
              <a:cs typeface="Arial" panose="020B0604020202020204" pitchFamily="34" charset="0"/>
            </a:endParaRPr>
          </a:p>
          <a:p>
            <a:pPr marL="0" indent="0" algn="ctr">
              <a:spcBef>
                <a:spcPts val="0"/>
              </a:spcBef>
              <a:buNone/>
            </a:pPr>
            <a:endParaRPr lang="fr-FR" sz="1400" dirty="0">
              <a:latin typeface="+mj-lt"/>
              <a:cs typeface="Arial" panose="020B0604020202020204" pitchFamily="34" charset="0"/>
            </a:endParaRPr>
          </a:p>
          <a:p>
            <a:pPr marL="0" indent="0" algn="just">
              <a:buNone/>
            </a:pPr>
            <a:r>
              <a:rPr lang="fr-FR" sz="1400" dirty="0">
                <a:latin typeface="+mj-lt"/>
                <a:cs typeface="Arial" panose="020B0604020202020204" pitchFamily="34" charset="0"/>
              </a:rPr>
              <a:t>Cette direction tient à disposition le cahier des charges et ses annexes. Le dossier est également consultable sur le site internet de la ville.</a:t>
            </a:r>
          </a:p>
          <a:p>
            <a:pPr marL="0" indent="0" algn="just">
              <a:buNone/>
            </a:pPr>
            <a:r>
              <a:rPr lang="fr-FR" sz="1400" dirty="0">
                <a:latin typeface="+mj-lt"/>
                <a:cs typeface="Arial" panose="020B0604020202020204" pitchFamily="34" charset="0"/>
              </a:rPr>
              <a:t>En cas d’acceptation de l’offre d’achat, l’acte constatant la vente de l’immeuble sera rédigé par un notaire aux frais de l’acquéreur.</a:t>
            </a:r>
          </a:p>
          <a:p>
            <a:endParaRPr lang="fr-FR" dirty="0"/>
          </a:p>
        </p:txBody>
      </p:sp>
    </p:spTree>
    <p:extLst>
      <p:ext uri="{BB962C8B-B14F-4D97-AF65-F5344CB8AC3E}">
        <p14:creationId xmlns:p14="http://schemas.microsoft.com/office/powerpoint/2010/main" val="18428942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064284E-DAFC-47FB-9940-F5FB6E846D2F}"/>
              </a:ext>
            </a:extLst>
          </p:cNvPr>
          <p:cNvSpPr>
            <a:spLocks noGrp="1"/>
          </p:cNvSpPr>
          <p:nvPr>
            <p:ph type="title"/>
          </p:nvPr>
        </p:nvSpPr>
        <p:spPr>
          <a:xfrm>
            <a:off x="677334" y="609601"/>
            <a:ext cx="8596668" cy="690694"/>
          </a:xfrm>
        </p:spPr>
        <p:txBody>
          <a:bodyPr>
            <a:normAutofit/>
          </a:bodyPr>
          <a:lstStyle/>
          <a:p>
            <a:pPr algn="just"/>
            <a:r>
              <a:rPr lang="fr-FR" sz="3200" dirty="0"/>
              <a:t>II. DESIGNATION DU BIEN</a:t>
            </a:r>
          </a:p>
        </p:txBody>
      </p:sp>
      <p:sp>
        <p:nvSpPr>
          <p:cNvPr id="3" name="Espace réservé du contenu 2">
            <a:extLst>
              <a:ext uri="{FF2B5EF4-FFF2-40B4-BE49-F238E27FC236}">
                <a16:creationId xmlns:a16="http://schemas.microsoft.com/office/drawing/2014/main" id="{86A5B8F0-B8BB-45FF-9941-D99E5E7F70BB}"/>
              </a:ext>
            </a:extLst>
          </p:cNvPr>
          <p:cNvSpPr>
            <a:spLocks noGrp="1"/>
          </p:cNvSpPr>
          <p:nvPr>
            <p:ph idx="1"/>
          </p:nvPr>
        </p:nvSpPr>
        <p:spPr>
          <a:xfrm>
            <a:off x="677334" y="1150070"/>
            <a:ext cx="10625404" cy="5458120"/>
          </a:xfrm>
        </p:spPr>
        <p:txBody>
          <a:bodyPr>
            <a:normAutofit fontScale="92500" lnSpcReduction="10000"/>
          </a:bodyPr>
          <a:lstStyle/>
          <a:p>
            <a:pPr algn="just">
              <a:spcBef>
                <a:spcPts val="0"/>
              </a:spcBef>
              <a:buFont typeface="+mj-lt"/>
              <a:buAutoNum type="arabicParenR"/>
            </a:pPr>
            <a:r>
              <a:rPr lang="fr-FR" b="1" u="sng" dirty="0">
                <a:solidFill>
                  <a:srgbClr val="0070C0"/>
                </a:solidFill>
              </a:rPr>
              <a:t>Fiche d’identité du bien</a:t>
            </a:r>
          </a:p>
          <a:p>
            <a:pPr marL="0" indent="0" algn="just">
              <a:spcBef>
                <a:spcPts val="0"/>
              </a:spcBef>
              <a:buNone/>
            </a:pPr>
            <a:endParaRPr lang="fr-FR" dirty="0"/>
          </a:p>
          <a:p>
            <a:pPr marL="0" indent="0" algn="just">
              <a:spcBef>
                <a:spcPts val="600"/>
              </a:spcBef>
              <a:buNone/>
            </a:pPr>
            <a:r>
              <a:rPr lang="fr-FR" dirty="0">
                <a:solidFill>
                  <a:srgbClr val="0070C0"/>
                </a:solidFill>
              </a:rPr>
              <a:t>Type de bien: </a:t>
            </a:r>
            <a:r>
              <a:rPr lang="fr-FR" dirty="0">
                <a:solidFill>
                  <a:schemeClr val="tx1"/>
                </a:solidFill>
              </a:rPr>
              <a:t>Local à usage commercial/bureaux </a:t>
            </a:r>
            <a:endParaRPr lang="fr-FR" dirty="0"/>
          </a:p>
          <a:p>
            <a:pPr marL="0" indent="0" algn="just">
              <a:spcBef>
                <a:spcPts val="600"/>
              </a:spcBef>
              <a:buNone/>
            </a:pPr>
            <a:r>
              <a:rPr lang="fr-FR" dirty="0">
                <a:solidFill>
                  <a:srgbClr val="0070C0"/>
                </a:solidFill>
              </a:rPr>
              <a:t>Localisation: </a:t>
            </a:r>
            <a:r>
              <a:rPr lang="fr-FR" dirty="0"/>
              <a:t>1 rue Edgar Quinet– 92800 Puteaux</a:t>
            </a:r>
          </a:p>
          <a:p>
            <a:pPr marL="0" indent="0" algn="just">
              <a:spcBef>
                <a:spcPts val="600"/>
              </a:spcBef>
              <a:buNone/>
            </a:pPr>
            <a:r>
              <a:rPr lang="fr-FR" dirty="0">
                <a:solidFill>
                  <a:srgbClr val="0070C0"/>
                </a:solidFill>
              </a:rPr>
              <a:t>Destination actuelle: </a:t>
            </a:r>
            <a:r>
              <a:rPr lang="fr-FR" dirty="0"/>
              <a:t>locaux et bureaux accueillant du public des administrations publiques et assimilés</a:t>
            </a:r>
          </a:p>
          <a:p>
            <a:pPr marL="0" indent="0" algn="just">
              <a:spcBef>
                <a:spcPts val="600"/>
              </a:spcBef>
              <a:buNone/>
            </a:pPr>
            <a:r>
              <a:rPr lang="fr-FR" dirty="0">
                <a:solidFill>
                  <a:srgbClr val="0070C0"/>
                </a:solidFill>
              </a:rPr>
              <a:t>Surface: </a:t>
            </a:r>
            <a:r>
              <a:rPr lang="fr-FR" dirty="0"/>
              <a:t>540,50 m²</a:t>
            </a:r>
          </a:p>
          <a:p>
            <a:pPr marL="0" indent="0" algn="just">
              <a:spcBef>
                <a:spcPts val="600"/>
              </a:spcBef>
              <a:buNone/>
            </a:pPr>
            <a:r>
              <a:rPr lang="fr-FR" dirty="0">
                <a:solidFill>
                  <a:srgbClr val="0070C0"/>
                </a:solidFill>
              </a:rPr>
              <a:t>Chauffages: </a:t>
            </a:r>
            <a:r>
              <a:rPr lang="fr-FR" dirty="0"/>
              <a:t>électrique</a:t>
            </a:r>
          </a:p>
          <a:p>
            <a:pPr marL="0" lvl="0" indent="0" algn="just">
              <a:spcBef>
                <a:spcPts val="600"/>
              </a:spcBef>
              <a:buNone/>
            </a:pPr>
            <a:r>
              <a:rPr lang="fr-FR" dirty="0">
                <a:solidFill>
                  <a:srgbClr val="0070C0"/>
                </a:solidFill>
              </a:rPr>
              <a:t>Parcelle concernée:</a:t>
            </a:r>
            <a:r>
              <a:rPr lang="fr-FR" dirty="0"/>
              <a:t> Section G n°244 d’une contenance de 3710 m²</a:t>
            </a:r>
          </a:p>
          <a:p>
            <a:pPr marL="0" indent="0" algn="just">
              <a:spcBef>
                <a:spcPts val="600"/>
              </a:spcBef>
              <a:buNone/>
            </a:pPr>
            <a:r>
              <a:rPr lang="fr-FR" dirty="0">
                <a:solidFill>
                  <a:srgbClr val="0070C0"/>
                </a:solidFill>
              </a:rPr>
              <a:t>Caractéristiques: </a:t>
            </a:r>
            <a:r>
              <a:rPr lang="fr-FR" dirty="0"/>
              <a:t>local situé en rez-de-chaussée d’un immeuble d’habitation en R+9 et R+10 d’une superficie de 540,50 m² + espace extérieur clôturé avec revêtement synthétique au sol et couvert au ¾ de sa surface d’un large auvent transparent. Ce local est équipé en salles d’eaux, WC collectifs pour enfants, cuisine, coin buanderie et salle de repos. Éclairage par </a:t>
            </a:r>
            <a:r>
              <a:rPr lang="fr-FR" dirty="0" err="1"/>
              <a:t>led</a:t>
            </a:r>
            <a:r>
              <a:rPr lang="fr-FR" dirty="0"/>
              <a:t>.</a:t>
            </a:r>
          </a:p>
          <a:p>
            <a:pPr marL="0" lvl="0" indent="0" algn="just">
              <a:spcBef>
                <a:spcPts val="0"/>
              </a:spcBef>
              <a:buNone/>
            </a:pPr>
            <a:r>
              <a:rPr lang="fr-FR" dirty="0">
                <a:solidFill>
                  <a:srgbClr val="0070C0"/>
                </a:solidFill>
              </a:rPr>
              <a:t>Etat général: </a:t>
            </a:r>
            <a:r>
              <a:rPr lang="fr-FR" dirty="0"/>
              <a:t>bon état général</a:t>
            </a:r>
          </a:p>
          <a:p>
            <a:pPr marL="0" lvl="0" indent="0" algn="just">
              <a:spcBef>
                <a:spcPts val="0"/>
              </a:spcBef>
              <a:buNone/>
            </a:pPr>
            <a:r>
              <a:rPr lang="fr-FR" dirty="0">
                <a:solidFill>
                  <a:srgbClr val="0070C0"/>
                </a:solidFill>
              </a:rPr>
              <a:t>Etat d’occupation: </a:t>
            </a:r>
            <a:r>
              <a:rPr lang="fr-FR" dirty="0"/>
              <a:t>le bien est libre de toute occupation ou location.</a:t>
            </a:r>
          </a:p>
          <a:p>
            <a:pPr marL="0" indent="0" algn="just">
              <a:spcBef>
                <a:spcPts val="0"/>
              </a:spcBef>
              <a:buNone/>
            </a:pPr>
            <a:r>
              <a:rPr lang="fr-FR" dirty="0">
                <a:solidFill>
                  <a:srgbClr val="0070C0"/>
                </a:solidFill>
              </a:rPr>
              <a:t>Zonage PLU: </a:t>
            </a:r>
            <a:r>
              <a:rPr lang="fr-FR" dirty="0">
                <a:solidFill>
                  <a:schemeClr val="tx2"/>
                </a:solidFill>
              </a:rPr>
              <a:t>zone UA</a:t>
            </a:r>
          </a:p>
          <a:p>
            <a:pPr marL="0" indent="0" algn="just">
              <a:spcBef>
                <a:spcPts val="0"/>
              </a:spcBef>
              <a:buNone/>
            </a:pPr>
            <a:r>
              <a:rPr lang="fr-FR" dirty="0">
                <a:solidFill>
                  <a:srgbClr val="0070C0"/>
                </a:solidFill>
              </a:rPr>
              <a:t>Droit de préemption : </a:t>
            </a:r>
            <a:r>
              <a:rPr lang="fr-FR" dirty="0"/>
              <a:t>La ville bénéficie d’un droit de préemption urbain renforcé.</a:t>
            </a:r>
          </a:p>
          <a:p>
            <a:pPr marL="0" indent="0">
              <a:spcBef>
                <a:spcPts val="0"/>
              </a:spcBef>
              <a:buNone/>
            </a:pPr>
            <a:r>
              <a:rPr lang="fr-FR" dirty="0">
                <a:solidFill>
                  <a:srgbClr val="0070C0"/>
                </a:solidFill>
              </a:rPr>
              <a:t>Dispositions d’urbanisme</a:t>
            </a:r>
            <a:r>
              <a:rPr lang="fr-FR" dirty="0"/>
              <a:t> : PLU approuvé le 16 février 2012, révisé le 29 mai 2016, mis en comptabilité le 21 novembre 2016, modifié le 26 mars 2019, le 30 juin 2020, 28 septembre 2021, le 29 mars 2022 et le 07 décembre 2023,</a:t>
            </a:r>
          </a:p>
        </p:txBody>
      </p:sp>
    </p:spTree>
    <p:extLst>
      <p:ext uri="{BB962C8B-B14F-4D97-AF65-F5344CB8AC3E}">
        <p14:creationId xmlns:p14="http://schemas.microsoft.com/office/powerpoint/2010/main" val="26372521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BBE418FF-AAAB-47C0-AB14-0249F859144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65293" y="1403883"/>
            <a:ext cx="8408709" cy="4978063"/>
          </a:xfrm>
        </p:spPr>
      </p:pic>
      <p:sp>
        <p:nvSpPr>
          <p:cNvPr id="7" name="Titre 6">
            <a:extLst>
              <a:ext uri="{FF2B5EF4-FFF2-40B4-BE49-F238E27FC236}">
                <a16:creationId xmlns:a16="http://schemas.microsoft.com/office/drawing/2014/main" id="{4176B3B9-24CA-4584-8873-4C6326C5297F}"/>
              </a:ext>
            </a:extLst>
          </p:cNvPr>
          <p:cNvSpPr>
            <a:spLocks noGrp="1"/>
          </p:cNvSpPr>
          <p:nvPr>
            <p:ph type="title"/>
          </p:nvPr>
        </p:nvSpPr>
        <p:spPr>
          <a:xfrm>
            <a:off x="677334" y="609600"/>
            <a:ext cx="8596668" cy="623582"/>
          </a:xfrm>
        </p:spPr>
        <p:txBody>
          <a:bodyPr>
            <a:normAutofit/>
          </a:bodyPr>
          <a:lstStyle/>
          <a:p>
            <a:pPr algn="ctr"/>
            <a:r>
              <a:rPr lang="fr-FR" sz="3200" dirty="0"/>
              <a:t>Façade local sis 1 rue Edgar Quinet</a:t>
            </a:r>
          </a:p>
        </p:txBody>
      </p:sp>
    </p:spTree>
    <p:extLst>
      <p:ext uri="{BB962C8B-B14F-4D97-AF65-F5344CB8AC3E}">
        <p14:creationId xmlns:p14="http://schemas.microsoft.com/office/powerpoint/2010/main" val="37376708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6E1FE15-109D-401A-8832-FEBDA1C50E08}"/>
              </a:ext>
            </a:extLst>
          </p:cNvPr>
          <p:cNvSpPr>
            <a:spLocks noGrp="1"/>
          </p:cNvSpPr>
          <p:nvPr>
            <p:ph type="title"/>
          </p:nvPr>
        </p:nvSpPr>
        <p:spPr>
          <a:xfrm>
            <a:off x="677334" y="609600"/>
            <a:ext cx="8596668" cy="388690"/>
          </a:xfrm>
        </p:spPr>
        <p:txBody>
          <a:bodyPr>
            <a:noAutofit/>
          </a:bodyPr>
          <a:lstStyle/>
          <a:p>
            <a:pPr marL="342900" indent="-342900">
              <a:buClr>
                <a:schemeClr val="accent1"/>
              </a:buClr>
              <a:buSzPct val="80000"/>
              <a:buFont typeface="+mj-lt"/>
              <a:buAutoNum type="arabicParenR" startAt="2"/>
            </a:pPr>
            <a:r>
              <a:rPr lang="fr-FR" sz="1800" dirty="0">
                <a:solidFill>
                  <a:srgbClr val="0070C0"/>
                </a:solidFill>
              </a:rPr>
              <a:t>Atouts du site</a:t>
            </a:r>
          </a:p>
        </p:txBody>
      </p:sp>
      <p:sp>
        <p:nvSpPr>
          <p:cNvPr id="3" name="Espace réservé du contenu 2">
            <a:extLst>
              <a:ext uri="{FF2B5EF4-FFF2-40B4-BE49-F238E27FC236}">
                <a16:creationId xmlns:a16="http://schemas.microsoft.com/office/drawing/2014/main" id="{4419E6B9-AF36-4261-A522-3026E9E2CBB4}"/>
              </a:ext>
            </a:extLst>
          </p:cNvPr>
          <p:cNvSpPr>
            <a:spLocks noGrp="1"/>
          </p:cNvSpPr>
          <p:nvPr>
            <p:ph idx="1"/>
          </p:nvPr>
        </p:nvSpPr>
        <p:spPr>
          <a:xfrm>
            <a:off x="677333" y="1098958"/>
            <a:ext cx="9767565" cy="5443244"/>
          </a:xfrm>
        </p:spPr>
        <p:txBody>
          <a:bodyPr>
            <a:normAutofit/>
          </a:bodyPr>
          <a:lstStyle/>
          <a:p>
            <a:pPr lvl="0">
              <a:spcBef>
                <a:spcPts val="600"/>
              </a:spcBef>
              <a:buFont typeface="Wingdings" panose="05000000000000000000" pitchFamily="2" charset="2"/>
              <a:buChar char="v"/>
            </a:pPr>
            <a:endParaRPr lang="fr-FR" sz="1600" dirty="0"/>
          </a:p>
          <a:p>
            <a:pPr lvl="0">
              <a:spcBef>
                <a:spcPts val="600"/>
              </a:spcBef>
              <a:buFont typeface="Wingdings" panose="05000000000000000000" pitchFamily="2" charset="2"/>
              <a:buChar char="v"/>
            </a:pPr>
            <a:endParaRPr lang="fr-FR" sz="1600" dirty="0"/>
          </a:p>
          <a:p>
            <a:pPr lvl="0">
              <a:spcBef>
                <a:spcPts val="600"/>
              </a:spcBef>
              <a:buFont typeface="Wingdings" panose="05000000000000000000" pitchFamily="2" charset="2"/>
              <a:buChar char="v"/>
            </a:pPr>
            <a:endParaRPr lang="fr-FR" sz="1600" dirty="0"/>
          </a:p>
          <a:p>
            <a:pPr lvl="0">
              <a:spcBef>
                <a:spcPts val="600"/>
              </a:spcBef>
              <a:buFont typeface="Wingdings" panose="05000000000000000000" pitchFamily="2" charset="2"/>
              <a:buChar char="v"/>
            </a:pPr>
            <a:endParaRPr lang="fr-FR" sz="1600" dirty="0"/>
          </a:p>
          <a:p>
            <a:pPr lvl="0">
              <a:spcBef>
                <a:spcPts val="600"/>
              </a:spcBef>
              <a:buFont typeface="Wingdings" panose="05000000000000000000" pitchFamily="2" charset="2"/>
              <a:buChar char="v"/>
            </a:pPr>
            <a:endParaRPr lang="fr-FR" sz="1600" dirty="0"/>
          </a:p>
          <a:p>
            <a:pPr lvl="0">
              <a:spcBef>
                <a:spcPts val="600"/>
              </a:spcBef>
              <a:buFont typeface="Wingdings" panose="05000000000000000000" pitchFamily="2" charset="2"/>
              <a:buChar char="v"/>
            </a:pPr>
            <a:endParaRPr lang="fr-FR" sz="1600" dirty="0"/>
          </a:p>
          <a:p>
            <a:pPr lvl="0">
              <a:spcBef>
                <a:spcPts val="600"/>
              </a:spcBef>
              <a:buFont typeface="Wingdings" panose="05000000000000000000" pitchFamily="2" charset="2"/>
              <a:buChar char="v"/>
            </a:pPr>
            <a:endParaRPr lang="fr-FR" sz="1600" dirty="0"/>
          </a:p>
          <a:p>
            <a:pPr marL="0" lvl="0" indent="0">
              <a:spcBef>
                <a:spcPts val="600"/>
              </a:spcBef>
              <a:buNone/>
            </a:pPr>
            <a:endParaRPr lang="fr-FR" sz="1600" dirty="0"/>
          </a:p>
          <a:p>
            <a:pPr marL="0" lvl="0" indent="0">
              <a:spcBef>
                <a:spcPts val="600"/>
              </a:spcBef>
              <a:buNone/>
            </a:pPr>
            <a:endParaRPr lang="fr-FR" sz="1600" dirty="0"/>
          </a:p>
          <a:p>
            <a:pPr lvl="0">
              <a:spcBef>
                <a:spcPts val="600"/>
              </a:spcBef>
              <a:buFont typeface="Wingdings" panose="05000000000000000000" pitchFamily="2" charset="2"/>
              <a:buChar char="v"/>
            </a:pPr>
            <a:r>
              <a:rPr lang="fr-FR" dirty="0"/>
              <a:t>Bonne situation géographique, </a:t>
            </a:r>
          </a:p>
          <a:p>
            <a:pPr lvl="0">
              <a:spcBef>
                <a:spcPts val="600"/>
              </a:spcBef>
              <a:buFont typeface="Wingdings" panose="05000000000000000000" pitchFamily="2" charset="2"/>
              <a:buChar char="v"/>
            </a:pPr>
            <a:r>
              <a:rPr lang="fr-FR" dirty="0"/>
              <a:t>Proximité de commerces, restaurants, école, crèche, service administratifs, parc et espaces publics</a:t>
            </a:r>
          </a:p>
          <a:p>
            <a:pPr lvl="0">
              <a:spcBef>
                <a:spcPts val="600"/>
              </a:spcBef>
              <a:buFont typeface="Wingdings" panose="05000000000000000000" pitchFamily="2" charset="2"/>
              <a:buChar char="v"/>
            </a:pPr>
            <a:r>
              <a:rPr lang="fr-FR" dirty="0"/>
              <a:t>Proximité Gare SNCF à moins de 10 min à pieds, Esplanade de la Défense</a:t>
            </a:r>
          </a:p>
          <a:p>
            <a:pPr lvl="0">
              <a:spcBef>
                <a:spcPts val="600"/>
              </a:spcBef>
              <a:buFont typeface="Wingdings" panose="05000000000000000000" pitchFamily="2" charset="2"/>
              <a:buChar char="v"/>
            </a:pPr>
            <a:r>
              <a:rPr lang="fr-FR" dirty="0"/>
              <a:t>Proximité arrêts de Bus, lignes n°141,144,158, 258, Buséoliens, RER A, train: Transilien L,U.</a:t>
            </a:r>
          </a:p>
          <a:p>
            <a:pPr lvl="0">
              <a:spcBef>
                <a:spcPts val="600"/>
              </a:spcBef>
              <a:buFont typeface="Wingdings" panose="05000000000000000000" pitchFamily="2" charset="2"/>
              <a:buChar char="v"/>
            </a:pPr>
            <a:endParaRPr lang="fr-FR" sz="1600" dirty="0"/>
          </a:p>
          <a:p>
            <a:endParaRPr lang="fr-FR" dirty="0"/>
          </a:p>
        </p:txBody>
      </p:sp>
      <p:pic>
        <p:nvPicPr>
          <p:cNvPr id="5" name="Image 4">
            <a:extLst>
              <a:ext uri="{FF2B5EF4-FFF2-40B4-BE49-F238E27FC236}">
                <a16:creationId xmlns:a16="http://schemas.microsoft.com/office/drawing/2014/main" id="{0354477D-9F6D-4DE0-BD76-A984DE9508E5}"/>
              </a:ext>
            </a:extLst>
          </p:cNvPr>
          <p:cNvPicPr>
            <a:picLocks noChangeAspect="1"/>
          </p:cNvPicPr>
          <p:nvPr/>
        </p:nvPicPr>
        <p:blipFill>
          <a:blip r:embed="rId2"/>
          <a:stretch>
            <a:fillRect/>
          </a:stretch>
        </p:blipFill>
        <p:spPr>
          <a:xfrm>
            <a:off x="848370" y="998290"/>
            <a:ext cx="4336372" cy="2810139"/>
          </a:xfrm>
          <a:prstGeom prst="rect">
            <a:avLst/>
          </a:prstGeom>
        </p:spPr>
      </p:pic>
      <p:pic>
        <p:nvPicPr>
          <p:cNvPr id="6" name="Image 5">
            <a:extLst>
              <a:ext uri="{FF2B5EF4-FFF2-40B4-BE49-F238E27FC236}">
                <a16:creationId xmlns:a16="http://schemas.microsoft.com/office/drawing/2014/main" id="{9DFE67D8-E9B8-4C38-8BB8-266FE6498BA5}"/>
              </a:ext>
            </a:extLst>
          </p:cNvPr>
          <p:cNvPicPr>
            <a:picLocks noChangeAspect="1"/>
          </p:cNvPicPr>
          <p:nvPr/>
        </p:nvPicPr>
        <p:blipFill>
          <a:blip r:embed="rId3"/>
          <a:stretch>
            <a:fillRect/>
          </a:stretch>
        </p:blipFill>
        <p:spPr>
          <a:xfrm>
            <a:off x="5338105" y="1353734"/>
            <a:ext cx="4494051" cy="2369853"/>
          </a:xfrm>
          <a:prstGeom prst="rect">
            <a:avLst/>
          </a:prstGeom>
        </p:spPr>
      </p:pic>
    </p:spTree>
    <p:extLst>
      <p:ext uri="{BB962C8B-B14F-4D97-AF65-F5344CB8AC3E}">
        <p14:creationId xmlns:p14="http://schemas.microsoft.com/office/powerpoint/2010/main" val="37650617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E93CE5E-2AFD-4E28-A6DB-2CCD7F1F67D5}"/>
              </a:ext>
            </a:extLst>
          </p:cNvPr>
          <p:cNvSpPr>
            <a:spLocks noGrp="1"/>
          </p:cNvSpPr>
          <p:nvPr>
            <p:ph type="title"/>
          </p:nvPr>
        </p:nvSpPr>
        <p:spPr>
          <a:xfrm>
            <a:off x="677334" y="609600"/>
            <a:ext cx="8596668" cy="489358"/>
          </a:xfrm>
        </p:spPr>
        <p:txBody>
          <a:bodyPr>
            <a:normAutofit fontScale="90000"/>
          </a:bodyPr>
          <a:lstStyle/>
          <a:p>
            <a:pPr marL="342900" indent="-342900">
              <a:buClr>
                <a:schemeClr val="accent1"/>
              </a:buClr>
              <a:buSzPct val="80000"/>
              <a:buFont typeface="+mj-lt"/>
              <a:buAutoNum type="arabicParenR" startAt="3"/>
            </a:pPr>
            <a:r>
              <a:rPr lang="fr-FR" sz="1800" b="1" u="sng" dirty="0">
                <a:solidFill>
                  <a:srgbClr val="0070C0"/>
                </a:solidFill>
              </a:rPr>
              <a:t>Dossier de diagnostics techniques</a:t>
            </a:r>
            <a:br>
              <a:rPr lang="fr-FR" b="1" u="sng" dirty="0">
                <a:solidFill>
                  <a:srgbClr val="0070C0"/>
                </a:solidFill>
              </a:rPr>
            </a:br>
            <a:endParaRPr lang="fr-FR" dirty="0"/>
          </a:p>
        </p:txBody>
      </p:sp>
      <p:sp>
        <p:nvSpPr>
          <p:cNvPr id="3" name="Espace réservé du contenu 2">
            <a:extLst>
              <a:ext uri="{FF2B5EF4-FFF2-40B4-BE49-F238E27FC236}">
                <a16:creationId xmlns:a16="http://schemas.microsoft.com/office/drawing/2014/main" id="{C275ADAE-D35C-4DB7-9A81-8A011EF43DBC}"/>
              </a:ext>
            </a:extLst>
          </p:cNvPr>
          <p:cNvSpPr>
            <a:spLocks noGrp="1"/>
          </p:cNvSpPr>
          <p:nvPr>
            <p:ph idx="1"/>
          </p:nvPr>
        </p:nvSpPr>
        <p:spPr>
          <a:xfrm>
            <a:off x="677334" y="1098959"/>
            <a:ext cx="8596668" cy="4942404"/>
          </a:xfrm>
        </p:spPr>
        <p:txBody>
          <a:bodyPr>
            <a:normAutofit/>
          </a:bodyPr>
          <a:lstStyle/>
          <a:p>
            <a:pPr marL="0" indent="0" algn="just">
              <a:buNone/>
            </a:pPr>
            <a:r>
              <a:rPr lang="fr-FR" sz="1600" dirty="0"/>
              <a:t>L’article L271-4 du Code de la construction et de l’habitation impose au vendeur, de tout ou partie d’un immeuble bâti, de fournir avant la vente, un dossier de diagnostics techniques qui demeurera annexé à l’acte de vente. Il comprendra les documents ci-après :</a:t>
            </a:r>
          </a:p>
          <a:p>
            <a:pPr marL="0" indent="0" algn="just">
              <a:buNone/>
            </a:pPr>
            <a:endParaRPr lang="fr-FR" sz="1600" dirty="0"/>
          </a:p>
          <a:p>
            <a:pPr algn="just">
              <a:spcBef>
                <a:spcPts val="0"/>
              </a:spcBef>
              <a:buFont typeface="Arial" panose="020B0604020202020204" pitchFamily="34" charset="0"/>
              <a:buChar char="•"/>
            </a:pPr>
            <a:r>
              <a:rPr lang="fr-FR" sz="1600" dirty="0"/>
              <a:t>Diagnostic des Performances Energétiques</a:t>
            </a:r>
          </a:p>
          <a:p>
            <a:pPr algn="just">
              <a:spcBef>
                <a:spcPts val="0"/>
              </a:spcBef>
              <a:buFont typeface="Arial" panose="020B0604020202020204" pitchFamily="34" charset="0"/>
              <a:buChar char="•"/>
            </a:pPr>
            <a:r>
              <a:rPr lang="fr-FR" sz="1600" dirty="0"/>
              <a:t>Etat d’amiante</a:t>
            </a:r>
          </a:p>
          <a:p>
            <a:pPr algn="just">
              <a:spcBef>
                <a:spcPts val="0"/>
              </a:spcBef>
              <a:buFont typeface="Arial" panose="020B0604020202020204" pitchFamily="34" charset="0"/>
              <a:buChar char="•"/>
            </a:pPr>
            <a:r>
              <a:rPr lang="fr-FR" sz="1600" dirty="0"/>
              <a:t>Assainissement: le bien est relié au réseau d’assainissement public</a:t>
            </a:r>
          </a:p>
          <a:p>
            <a:pPr algn="just">
              <a:spcBef>
                <a:spcPts val="0"/>
              </a:spcBef>
              <a:buFont typeface="Arial" panose="020B0604020202020204" pitchFamily="34" charset="0"/>
              <a:buChar char="•"/>
            </a:pPr>
            <a:r>
              <a:rPr lang="fr-FR" sz="1600" dirty="0"/>
              <a:t>Etat des risques et pollution</a:t>
            </a:r>
          </a:p>
          <a:p>
            <a:pPr algn="just">
              <a:spcBef>
                <a:spcPts val="0"/>
              </a:spcBef>
              <a:buFont typeface="Arial" panose="020B0604020202020204" pitchFamily="34" charset="0"/>
              <a:buChar char="•"/>
            </a:pPr>
            <a:r>
              <a:rPr lang="fr-FR" sz="1600" dirty="0"/>
              <a:t>Constat de présence de termites</a:t>
            </a:r>
          </a:p>
          <a:p>
            <a:pPr algn="just">
              <a:spcBef>
                <a:spcPts val="0"/>
              </a:spcBef>
              <a:buFont typeface="Arial" panose="020B0604020202020204" pitchFamily="34" charset="0"/>
              <a:buChar char="•"/>
            </a:pPr>
            <a:r>
              <a:rPr lang="fr-FR" sz="1600" dirty="0"/>
              <a:t>Constat d’exposition au Plomb</a:t>
            </a:r>
          </a:p>
          <a:p>
            <a:pPr marL="0" indent="0">
              <a:buNone/>
            </a:pPr>
            <a:r>
              <a:rPr lang="fr-FR" sz="1600" dirty="0"/>
              <a:t>Ces diagnostics sont en cours de réalisation. La Ville ne garantit pas le contenu des diagnostics.</a:t>
            </a:r>
          </a:p>
          <a:p>
            <a:endParaRPr lang="fr-FR" dirty="0"/>
          </a:p>
        </p:txBody>
      </p:sp>
    </p:spTree>
    <p:extLst>
      <p:ext uri="{BB962C8B-B14F-4D97-AF65-F5344CB8AC3E}">
        <p14:creationId xmlns:p14="http://schemas.microsoft.com/office/powerpoint/2010/main" val="15900338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6FB0822-DEB7-4B9E-B73C-08975DACCCD7}"/>
              </a:ext>
            </a:extLst>
          </p:cNvPr>
          <p:cNvSpPr>
            <a:spLocks noGrp="1"/>
          </p:cNvSpPr>
          <p:nvPr>
            <p:ph type="title"/>
          </p:nvPr>
        </p:nvSpPr>
        <p:spPr>
          <a:xfrm>
            <a:off x="677334" y="609600"/>
            <a:ext cx="8596668" cy="531303"/>
          </a:xfrm>
        </p:spPr>
        <p:txBody>
          <a:bodyPr>
            <a:normAutofit fontScale="90000"/>
          </a:bodyPr>
          <a:lstStyle/>
          <a:p>
            <a:pPr marL="857250" indent="-857250">
              <a:buClr>
                <a:schemeClr val="accent1"/>
              </a:buClr>
              <a:buFont typeface="+mj-lt"/>
              <a:buAutoNum type="romanUcPeriod" startAt="3"/>
            </a:pPr>
            <a:r>
              <a:rPr lang="fr-FR" sz="3200" dirty="0"/>
              <a:t>CANDIDATS</a:t>
            </a:r>
          </a:p>
        </p:txBody>
      </p:sp>
      <p:sp>
        <p:nvSpPr>
          <p:cNvPr id="3" name="Espace réservé du contenu 2">
            <a:extLst>
              <a:ext uri="{FF2B5EF4-FFF2-40B4-BE49-F238E27FC236}">
                <a16:creationId xmlns:a16="http://schemas.microsoft.com/office/drawing/2014/main" id="{FD1A5F59-C277-442B-9A24-D20059F8628F}"/>
              </a:ext>
            </a:extLst>
          </p:cNvPr>
          <p:cNvSpPr>
            <a:spLocks noGrp="1"/>
          </p:cNvSpPr>
          <p:nvPr>
            <p:ph idx="1"/>
          </p:nvPr>
        </p:nvSpPr>
        <p:spPr>
          <a:xfrm>
            <a:off x="677333" y="1140904"/>
            <a:ext cx="9498513" cy="5293452"/>
          </a:xfrm>
        </p:spPr>
        <p:txBody>
          <a:bodyPr>
            <a:normAutofit fontScale="77500" lnSpcReduction="20000"/>
          </a:bodyPr>
          <a:lstStyle/>
          <a:p>
            <a:pPr marL="0" lvl="0" indent="0" algn="just">
              <a:buNone/>
            </a:pPr>
            <a:r>
              <a:rPr lang="fr-FR" dirty="0"/>
              <a:t>Les candidats doivent faire référence à leurs partenaires et conseils éventuels (banques, notaires, avocats,…) et doivent produire à l’occasion de leur réponse, les éléments d’information suivants :</a:t>
            </a:r>
          </a:p>
          <a:p>
            <a:pPr lvl="0" algn="just">
              <a:buFont typeface="+mj-lt"/>
              <a:buAutoNum type="arabicParenR"/>
            </a:pPr>
            <a:r>
              <a:rPr lang="fr-FR" b="1" dirty="0">
                <a:solidFill>
                  <a:srgbClr val="0070C0"/>
                </a:solidFill>
              </a:rPr>
              <a:t>Pour les candidats personnes physiques</a:t>
            </a:r>
            <a:endParaRPr lang="fr-FR" dirty="0">
              <a:solidFill>
                <a:srgbClr val="0070C0"/>
              </a:solidFill>
            </a:endParaRPr>
          </a:p>
          <a:p>
            <a:pPr marL="0" lvl="0" indent="0" algn="just">
              <a:buNone/>
            </a:pPr>
            <a:r>
              <a:rPr lang="fr-FR" dirty="0"/>
              <a:t>Identité complète : nom, prénoms, date et lieu de naissance, adresse de la résidence principale, coordonnées téléphoniques et électroniques, nationalité, profession, documents justifiants la capacité financière à porter ce projet.</a:t>
            </a:r>
          </a:p>
          <a:p>
            <a:pPr lvl="0" algn="just">
              <a:buFont typeface="+mj-lt"/>
              <a:buAutoNum type="arabicParenR" startAt="2"/>
            </a:pPr>
            <a:r>
              <a:rPr lang="fr-FR" b="1" dirty="0"/>
              <a:t> </a:t>
            </a:r>
            <a:r>
              <a:rPr lang="fr-FR" b="1" dirty="0">
                <a:solidFill>
                  <a:srgbClr val="0070C0"/>
                </a:solidFill>
              </a:rPr>
              <a:t>Pour les candidats personnes morales</a:t>
            </a:r>
          </a:p>
          <a:p>
            <a:pPr marL="0" lvl="0" indent="0" algn="just">
              <a:spcBef>
                <a:spcPts val="600"/>
              </a:spcBef>
              <a:buNone/>
            </a:pPr>
            <a:endParaRPr lang="fr-FR" b="1" dirty="0"/>
          </a:p>
          <a:p>
            <a:pPr algn="just">
              <a:spcBef>
                <a:spcPts val="0"/>
              </a:spcBef>
              <a:buFont typeface="Arial" panose="020B0604020202020204" pitchFamily="34" charset="0"/>
              <a:buChar char="•"/>
            </a:pPr>
            <a:r>
              <a:rPr lang="fr-FR" dirty="0"/>
              <a:t>Extrait de moins d’un mois, de l’inscription au registre du commerce et des sociétés ou au registre des métiers ou équivalent,</a:t>
            </a:r>
          </a:p>
          <a:p>
            <a:pPr algn="just">
              <a:spcBef>
                <a:spcPts val="0"/>
              </a:spcBef>
              <a:buFont typeface="Arial" panose="020B0604020202020204" pitchFamily="34" charset="0"/>
              <a:buChar char="•"/>
            </a:pPr>
            <a:r>
              <a:rPr lang="fr-FR" dirty="0"/>
              <a:t>Dénomination détaillée, capital social, siège social, coordonnées,</a:t>
            </a:r>
          </a:p>
          <a:p>
            <a:pPr algn="just">
              <a:spcBef>
                <a:spcPts val="0"/>
              </a:spcBef>
              <a:buFont typeface="Arial" panose="020B0604020202020204" pitchFamily="34" charset="0"/>
              <a:buChar char="•"/>
            </a:pPr>
            <a:r>
              <a:rPr lang="fr-FR" dirty="0"/>
              <a:t>Nom du (ou des) dirigeant(s), du (ou des) représentant(s) légal, ou de la (ou des) personne(s) dûment habilitée(s),</a:t>
            </a:r>
          </a:p>
          <a:p>
            <a:pPr algn="just">
              <a:spcBef>
                <a:spcPts val="0"/>
              </a:spcBef>
              <a:buFont typeface="Arial" panose="020B0604020202020204" pitchFamily="34" charset="0"/>
              <a:buChar char="•"/>
            </a:pPr>
            <a:r>
              <a:rPr lang="fr-FR" dirty="0"/>
              <a:t>Déclaration sur l’honneur attestant que le candidat a satisfait à ses obligations fiscales et sociales pour les trois dernières années ou les trois derniers exercices clos,</a:t>
            </a:r>
          </a:p>
          <a:p>
            <a:pPr algn="just">
              <a:spcBef>
                <a:spcPts val="0"/>
              </a:spcBef>
              <a:buFont typeface="Arial" panose="020B0604020202020204" pitchFamily="34" charset="0"/>
              <a:buChar char="•"/>
            </a:pPr>
            <a:r>
              <a:rPr lang="fr-FR" dirty="0"/>
              <a:t>Surface financière ; chiffre d’affaires global HT pour chacune des trois dernières années. Eventuellement, part du chiffre d’affaires concernant les activités liées au secteur de l’immobilier,</a:t>
            </a:r>
          </a:p>
          <a:p>
            <a:pPr algn="just">
              <a:spcBef>
                <a:spcPts val="0"/>
              </a:spcBef>
              <a:buFont typeface="Arial" panose="020B0604020202020204" pitchFamily="34" charset="0"/>
              <a:buChar char="•"/>
            </a:pPr>
            <a:r>
              <a:rPr lang="fr-FR" dirty="0"/>
              <a:t>Statuts à jour, datés et certifiés conformes par le candidat acquéreur,</a:t>
            </a:r>
          </a:p>
          <a:p>
            <a:pPr algn="just">
              <a:spcBef>
                <a:spcPts val="0"/>
              </a:spcBef>
              <a:buFont typeface="Arial" panose="020B0604020202020204" pitchFamily="34" charset="0"/>
              <a:buChar char="•"/>
            </a:pPr>
            <a:r>
              <a:rPr lang="fr-FR" dirty="0"/>
              <a:t>Une copie, certifiée conforme, des pouvoirs de la personne représentant le candidat acquéreur et signataire de la lettre d’offre ferme. Ces pouvoirs doivent permettre au signataire d’engager valablement le candidat acquéreur, notamment pour la signature de l’acte de vente.</a:t>
            </a:r>
          </a:p>
          <a:p>
            <a:pPr marL="0" indent="0" algn="just">
              <a:buNone/>
            </a:pPr>
            <a:r>
              <a:rPr lang="fr-FR" dirty="0"/>
              <a:t>Les candidats doivent faire valoir et apporter les preuves par tous les moyens de leur capacité financière à réaliser l’opération d’acquisition envisagée.</a:t>
            </a:r>
          </a:p>
          <a:p>
            <a:pPr marL="0" indent="0" algn="just">
              <a:buNone/>
            </a:pPr>
            <a:r>
              <a:rPr lang="fr-FR" dirty="0"/>
              <a:t>Les candidats sont invités, à leurs frais exclusifs, à procéder ou à faire procéder par leurs conseils aux vérifications et audits d’ordre technique, administratif, juridique, qu’ils jugent opportuns pour faire une offre d’acquisition.</a:t>
            </a:r>
          </a:p>
          <a:p>
            <a:endParaRPr lang="fr-FR" dirty="0"/>
          </a:p>
        </p:txBody>
      </p:sp>
    </p:spTree>
    <p:extLst>
      <p:ext uri="{BB962C8B-B14F-4D97-AF65-F5344CB8AC3E}">
        <p14:creationId xmlns:p14="http://schemas.microsoft.com/office/powerpoint/2010/main" val="9723244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ABADC40-D612-4682-9B32-B66F254775E4}"/>
              </a:ext>
            </a:extLst>
          </p:cNvPr>
          <p:cNvSpPr>
            <a:spLocks noGrp="1"/>
          </p:cNvSpPr>
          <p:nvPr>
            <p:ph type="title"/>
          </p:nvPr>
        </p:nvSpPr>
        <p:spPr>
          <a:xfrm>
            <a:off x="677334" y="609600"/>
            <a:ext cx="8596668" cy="606804"/>
          </a:xfrm>
        </p:spPr>
        <p:txBody>
          <a:bodyPr>
            <a:normAutofit/>
          </a:bodyPr>
          <a:lstStyle/>
          <a:p>
            <a:pPr marL="857250" indent="-857250">
              <a:buClr>
                <a:schemeClr val="accent1"/>
              </a:buClr>
              <a:buFont typeface="+mj-lt"/>
              <a:buAutoNum type="romanUcPeriod" startAt="4"/>
            </a:pPr>
            <a:r>
              <a:rPr lang="fr-FR" sz="2800" dirty="0"/>
              <a:t>ORGANISATION DE LA CONSULTATION</a:t>
            </a:r>
          </a:p>
        </p:txBody>
      </p:sp>
      <p:sp>
        <p:nvSpPr>
          <p:cNvPr id="3" name="Espace réservé du contenu 2">
            <a:extLst>
              <a:ext uri="{FF2B5EF4-FFF2-40B4-BE49-F238E27FC236}">
                <a16:creationId xmlns:a16="http://schemas.microsoft.com/office/drawing/2014/main" id="{2E7F1404-2726-4CEF-9115-6D541007179A}"/>
              </a:ext>
            </a:extLst>
          </p:cNvPr>
          <p:cNvSpPr>
            <a:spLocks noGrp="1"/>
          </p:cNvSpPr>
          <p:nvPr>
            <p:ph idx="1"/>
          </p:nvPr>
        </p:nvSpPr>
        <p:spPr>
          <a:xfrm>
            <a:off x="677334" y="1216405"/>
            <a:ext cx="8596668" cy="4824958"/>
          </a:xfrm>
        </p:spPr>
        <p:txBody>
          <a:bodyPr>
            <a:normAutofit fontScale="92500" lnSpcReduction="20000"/>
          </a:bodyPr>
          <a:lstStyle/>
          <a:p>
            <a:pPr>
              <a:buFont typeface="+mj-lt"/>
              <a:buAutoNum type="arabicParenR"/>
            </a:pPr>
            <a:r>
              <a:rPr lang="fr-FR" sz="1700" b="1" dirty="0">
                <a:solidFill>
                  <a:srgbClr val="0070C0"/>
                </a:solidFill>
              </a:rPr>
              <a:t>Organisation des visites</a:t>
            </a:r>
            <a:r>
              <a:rPr lang="fr-FR" sz="1700" dirty="0"/>
              <a:t> </a:t>
            </a:r>
          </a:p>
          <a:p>
            <a:pPr marL="0" indent="0" algn="just">
              <a:buNone/>
            </a:pPr>
            <a:r>
              <a:rPr lang="fr-FR" sz="1700" dirty="0"/>
              <a:t>Les candidats peuvent visiter le bien sur rendez-vous, après en avoir formulé la demande auprès de :</a:t>
            </a:r>
          </a:p>
          <a:p>
            <a:pPr marL="0" indent="0" algn="just">
              <a:buNone/>
            </a:pPr>
            <a:r>
              <a:rPr lang="fr-FR" sz="1700" dirty="0"/>
              <a:t> </a:t>
            </a:r>
          </a:p>
          <a:p>
            <a:pPr marL="0" indent="0" algn="ctr">
              <a:spcBef>
                <a:spcPts val="0"/>
              </a:spcBef>
              <a:buNone/>
            </a:pPr>
            <a:r>
              <a:rPr lang="fr-FR" sz="1700" b="1" dirty="0"/>
              <a:t>MAAMAR Leïla</a:t>
            </a:r>
            <a:endParaRPr lang="fr-FR" sz="1700" dirty="0"/>
          </a:p>
          <a:p>
            <a:pPr marL="0" indent="0" algn="ctr">
              <a:spcBef>
                <a:spcPts val="0"/>
              </a:spcBef>
              <a:buNone/>
            </a:pPr>
            <a:r>
              <a:rPr lang="fr-FR" sz="1700" b="1" dirty="0"/>
              <a:t>Téléphone : 01 46 92 50 52 </a:t>
            </a:r>
            <a:endParaRPr lang="fr-FR" sz="1700" dirty="0"/>
          </a:p>
          <a:p>
            <a:pPr marL="0" indent="0" algn="ctr">
              <a:spcBef>
                <a:spcPts val="0"/>
              </a:spcBef>
              <a:buNone/>
            </a:pPr>
            <a:r>
              <a:rPr lang="fr-FR" sz="1700" b="1" dirty="0"/>
              <a:t>Email: </a:t>
            </a:r>
            <a:r>
              <a:rPr lang="fr-FR" sz="1700" b="1" dirty="0">
                <a:hlinkClick r:id="rId2"/>
              </a:rPr>
              <a:t>lmaamar@mairie-puteaux.fr</a:t>
            </a:r>
            <a:endParaRPr lang="fr-FR" sz="1700" b="1" dirty="0"/>
          </a:p>
          <a:p>
            <a:pPr marL="0" indent="0" algn="ctr">
              <a:spcBef>
                <a:spcPts val="0"/>
              </a:spcBef>
              <a:buNone/>
            </a:pPr>
            <a:endParaRPr lang="fr-FR" sz="1700" b="1" dirty="0"/>
          </a:p>
          <a:p>
            <a:pPr marL="0" indent="0" algn="ctr">
              <a:spcBef>
                <a:spcPts val="0"/>
              </a:spcBef>
              <a:buNone/>
            </a:pPr>
            <a:r>
              <a:rPr lang="fr-FR" sz="1700" b="1" dirty="0"/>
              <a:t>Ou Mélanie MOUTTE</a:t>
            </a:r>
            <a:endParaRPr lang="fr-FR" sz="1700" dirty="0"/>
          </a:p>
          <a:p>
            <a:pPr marL="0" indent="0" algn="ctr">
              <a:spcBef>
                <a:spcPts val="0"/>
              </a:spcBef>
              <a:buNone/>
            </a:pPr>
            <a:r>
              <a:rPr lang="fr-FR" sz="1700" b="1" dirty="0"/>
              <a:t>Téléphone 01 46 92 93 86</a:t>
            </a:r>
            <a:endParaRPr lang="fr-FR" sz="1700" dirty="0"/>
          </a:p>
          <a:p>
            <a:pPr marL="0" indent="0" algn="ctr">
              <a:spcBef>
                <a:spcPts val="0"/>
              </a:spcBef>
              <a:buNone/>
            </a:pPr>
            <a:r>
              <a:rPr lang="fr-FR" sz="1700" b="1" dirty="0"/>
              <a:t>Email: </a:t>
            </a:r>
            <a:r>
              <a:rPr lang="fr-FR" sz="1700" b="1" dirty="0">
                <a:hlinkClick r:id="rId3"/>
              </a:rPr>
              <a:t>mmoutte@mairie-puteaux.fr</a:t>
            </a:r>
            <a:endParaRPr lang="fr-FR" sz="1700" b="1" dirty="0"/>
          </a:p>
          <a:p>
            <a:pPr marL="0" indent="0" algn="ctr">
              <a:spcBef>
                <a:spcPts val="0"/>
              </a:spcBef>
              <a:buNone/>
            </a:pPr>
            <a:endParaRPr lang="fr-FR" sz="1700" dirty="0"/>
          </a:p>
          <a:p>
            <a:pPr marL="0" indent="0" algn="just">
              <a:buNone/>
            </a:pPr>
            <a:r>
              <a:rPr lang="fr-FR" sz="1700" dirty="0"/>
              <a:t>Les candidats sont invités, à leurs frais exclusifs, à procéder ou à faire procéder par leurs conseils qui doivent se conformer aux termes de l’accord de confidentialité ci-après relaté, aux vérifications et audits d’ordre technique, administratif, juridique, qu’ils jugent opportuns pour faire une offre d’acquisition.</a:t>
            </a:r>
          </a:p>
          <a:p>
            <a:pPr marL="0" indent="0" algn="just">
              <a:buNone/>
            </a:pPr>
            <a:r>
              <a:rPr lang="fr-FR" sz="1700" dirty="0"/>
              <a:t>En conséquence, les candidats reconnaissent et acceptent qu’en soumettant une offre, ils ont obtenu les informations suffisantes pour faire cette offre sans réserve et sans demande de garantie de leur part, et sous les seules conditions qui sont arrêtées dans les conventions emportant transfert de propriété des immeubles.</a:t>
            </a:r>
          </a:p>
          <a:p>
            <a:endParaRPr lang="fr-FR" dirty="0"/>
          </a:p>
        </p:txBody>
      </p:sp>
    </p:spTree>
    <p:extLst>
      <p:ext uri="{BB962C8B-B14F-4D97-AF65-F5344CB8AC3E}">
        <p14:creationId xmlns:p14="http://schemas.microsoft.com/office/powerpoint/2010/main" val="30399412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49ED313-B906-40A2-8879-8FB57973C465}"/>
              </a:ext>
            </a:extLst>
          </p:cNvPr>
          <p:cNvSpPr>
            <a:spLocks noGrp="1"/>
          </p:cNvSpPr>
          <p:nvPr>
            <p:ph type="title"/>
          </p:nvPr>
        </p:nvSpPr>
        <p:spPr>
          <a:xfrm>
            <a:off x="677334" y="483765"/>
            <a:ext cx="8596668" cy="539692"/>
          </a:xfrm>
        </p:spPr>
        <p:txBody>
          <a:bodyPr>
            <a:normAutofit/>
          </a:bodyPr>
          <a:lstStyle/>
          <a:p>
            <a:pPr marL="857250" indent="-857250">
              <a:buClr>
                <a:schemeClr val="accent1"/>
              </a:buClr>
              <a:buFont typeface="+mj-lt"/>
              <a:buAutoNum type="romanUcPeriod" startAt="5"/>
            </a:pPr>
            <a:r>
              <a:rPr lang="fr-FR" sz="2800" dirty="0"/>
              <a:t>PROCEDURE DE MISE EN CONCURRENCE</a:t>
            </a:r>
          </a:p>
        </p:txBody>
      </p:sp>
      <p:sp>
        <p:nvSpPr>
          <p:cNvPr id="3" name="Espace réservé du contenu 2">
            <a:extLst>
              <a:ext uri="{FF2B5EF4-FFF2-40B4-BE49-F238E27FC236}">
                <a16:creationId xmlns:a16="http://schemas.microsoft.com/office/drawing/2014/main" id="{12F3C40A-EF70-4858-A65D-1D23A4E11E0C}"/>
              </a:ext>
            </a:extLst>
          </p:cNvPr>
          <p:cNvSpPr>
            <a:spLocks noGrp="1"/>
          </p:cNvSpPr>
          <p:nvPr>
            <p:ph idx="1"/>
          </p:nvPr>
        </p:nvSpPr>
        <p:spPr>
          <a:xfrm>
            <a:off x="677333" y="1023457"/>
            <a:ext cx="9121008" cy="5350778"/>
          </a:xfrm>
        </p:spPr>
        <p:txBody>
          <a:bodyPr>
            <a:normAutofit fontScale="47500" lnSpcReduction="20000"/>
          </a:bodyPr>
          <a:lstStyle/>
          <a:p>
            <a:pPr lvl="0" algn="just">
              <a:buFont typeface="+mj-lt"/>
              <a:buAutoNum type="arabicParenR"/>
            </a:pPr>
            <a:r>
              <a:rPr lang="fr-FR" sz="3000" b="1" dirty="0">
                <a:solidFill>
                  <a:srgbClr val="0070C0"/>
                </a:solidFill>
              </a:rPr>
              <a:t>Indication relative au prix</a:t>
            </a:r>
            <a:endParaRPr lang="fr-FR" sz="3000" dirty="0">
              <a:solidFill>
                <a:srgbClr val="0070C0"/>
              </a:solidFill>
            </a:endParaRPr>
          </a:p>
          <a:p>
            <a:pPr marL="0" indent="0" algn="just">
              <a:buNone/>
            </a:pPr>
            <a:r>
              <a:rPr lang="fr-FR" sz="3000" dirty="0"/>
              <a:t>L’unité monétaire du contrat de vente est l’euro et le prix contenu dans l’offre sera exprimé dans cette monnaie en valeur nette de tout droit ou taxe, à l’exclusion de tout autre type de proposition.</a:t>
            </a:r>
          </a:p>
          <a:p>
            <a:pPr lvl="0" algn="just">
              <a:buFont typeface="+mj-lt"/>
              <a:buAutoNum type="arabicParenR" startAt="2"/>
            </a:pPr>
            <a:r>
              <a:rPr lang="fr-FR" sz="3000" b="1" dirty="0">
                <a:solidFill>
                  <a:srgbClr val="0070C0"/>
                </a:solidFill>
              </a:rPr>
              <a:t>Présentation des candidatures</a:t>
            </a:r>
            <a:endParaRPr lang="fr-FR" sz="3000" dirty="0">
              <a:solidFill>
                <a:srgbClr val="0070C0"/>
              </a:solidFill>
            </a:endParaRPr>
          </a:p>
          <a:p>
            <a:pPr marL="0" indent="0" algn="just">
              <a:buNone/>
            </a:pPr>
            <a:r>
              <a:rPr lang="fr-FR" sz="3000" dirty="0"/>
              <a:t>Le dossier de candidature contenant l’offre peut être envoyé par mail ou remis en main propre contre récépissé, du lundi au jeudi de 9h30 à 17h30 et le vendredi de 9h30 à 16h00 à l’adresse suivante :</a:t>
            </a:r>
          </a:p>
          <a:p>
            <a:pPr marL="0" indent="0" algn="just">
              <a:spcBef>
                <a:spcPts val="0"/>
              </a:spcBef>
              <a:buNone/>
            </a:pPr>
            <a:endParaRPr lang="fr-FR" sz="3000" dirty="0"/>
          </a:p>
          <a:p>
            <a:pPr marL="0" indent="0" algn="ctr">
              <a:spcBef>
                <a:spcPts val="0"/>
              </a:spcBef>
              <a:buNone/>
            </a:pPr>
            <a:r>
              <a:rPr lang="fr-FR" sz="3000" b="1" dirty="0"/>
              <a:t>Mairie de Puteaux</a:t>
            </a:r>
            <a:endParaRPr lang="fr-FR" sz="3000" dirty="0"/>
          </a:p>
          <a:p>
            <a:pPr marL="0" indent="0" algn="ctr">
              <a:spcBef>
                <a:spcPts val="0"/>
              </a:spcBef>
              <a:buNone/>
            </a:pPr>
            <a:r>
              <a:rPr lang="fr-FR" sz="3000" b="1" dirty="0"/>
              <a:t>Direction de l’Aménagement Urbain</a:t>
            </a:r>
            <a:endParaRPr lang="fr-FR" sz="3000" dirty="0"/>
          </a:p>
          <a:p>
            <a:pPr marL="0" indent="0" algn="ctr">
              <a:spcBef>
                <a:spcPts val="0"/>
              </a:spcBef>
              <a:buNone/>
            </a:pPr>
            <a:r>
              <a:rPr lang="fr-FR" sz="3000" b="1" dirty="0"/>
              <a:t>Service Foncier- Gestion locative</a:t>
            </a:r>
            <a:endParaRPr lang="fr-FR" sz="3000" dirty="0"/>
          </a:p>
          <a:p>
            <a:pPr marL="0" indent="0" algn="ctr">
              <a:spcBef>
                <a:spcPts val="0"/>
              </a:spcBef>
              <a:buNone/>
            </a:pPr>
            <a:r>
              <a:rPr lang="fr-FR" sz="3000" b="1" dirty="0"/>
              <a:t>131 rue de la République</a:t>
            </a:r>
            <a:endParaRPr lang="fr-FR" sz="3000" dirty="0"/>
          </a:p>
          <a:p>
            <a:pPr marL="0" indent="0" algn="ctr">
              <a:spcBef>
                <a:spcPts val="0"/>
              </a:spcBef>
              <a:buNone/>
            </a:pPr>
            <a:r>
              <a:rPr lang="fr-FR" sz="3000" b="1" dirty="0"/>
              <a:t>92800 PUTEAUX</a:t>
            </a:r>
            <a:endParaRPr lang="fr-FR" sz="3000" dirty="0"/>
          </a:p>
          <a:p>
            <a:pPr marL="0" indent="0" algn="just">
              <a:buNone/>
            </a:pPr>
            <a:r>
              <a:rPr lang="fr-FR" sz="3000" dirty="0"/>
              <a:t>La transmission de la candidature contenant l’offre doit être effectuée sous pli cacheté.</a:t>
            </a:r>
          </a:p>
          <a:p>
            <a:pPr marL="0" indent="0" algn="just">
              <a:buNone/>
            </a:pPr>
            <a:r>
              <a:rPr lang="fr-FR" sz="3000" dirty="0"/>
              <a:t>Cette proposition d’achat doit être datée et signée par le candidat, personne physique, ou pour une personne morale, par la personne habilitée à l’engager juridiquement et financièrement (documents justificatifs à l’appui).</a:t>
            </a:r>
          </a:p>
          <a:p>
            <a:pPr lvl="0" algn="just">
              <a:buFont typeface="+mj-lt"/>
              <a:buAutoNum type="arabicParenR" startAt="3"/>
            </a:pPr>
            <a:r>
              <a:rPr lang="fr-FR" sz="3000" b="1" dirty="0">
                <a:solidFill>
                  <a:srgbClr val="0070C0"/>
                </a:solidFill>
              </a:rPr>
              <a:t>Date limite de réception des candidatures</a:t>
            </a:r>
            <a:endParaRPr lang="fr-FR" sz="3000" dirty="0">
              <a:solidFill>
                <a:srgbClr val="0070C0"/>
              </a:solidFill>
            </a:endParaRPr>
          </a:p>
          <a:p>
            <a:pPr marL="0" indent="0" algn="just">
              <a:buNone/>
            </a:pPr>
            <a:r>
              <a:rPr lang="fr-FR" sz="3000" dirty="0"/>
              <a:t>Les candidatures contenant les offres sont à déposer au plus tard le </a:t>
            </a:r>
            <a:r>
              <a:rPr lang="fr-FR" sz="3000" dirty="0">
                <a:highlight>
                  <a:srgbClr val="FFFF00"/>
                </a:highlight>
              </a:rPr>
              <a:t>30 septembre 2024</a:t>
            </a:r>
            <a:r>
              <a:rPr lang="fr-FR" sz="3000" dirty="0"/>
              <a:t>.</a:t>
            </a:r>
          </a:p>
          <a:p>
            <a:pPr marL="0" indent="0" algn="just">
              <a:buNone/>
            </a:pPr>
            <a:r>
              <a:rPr lang="fr-FR" sz="3000" dirty="0"/>
              <a:t>Les plis qui parviendraient après la date et l’heure ci-dessus ou sous enveloppe non cachetée ne seront pas retenus.</a:t>
            </a:r>
          </a:p>
        </p:txBody>
      </p:sp>
    </p:spTree>
    <p:extLst>
      <p:ext uri="{BB962C8B-B14F-4D97-AF65-F5344CB8AC3E}">
        <p14:creationId xmlns:p14="http://schemas.microsoft.com/office/powerpoint/2010/main" val="42893755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55807628-92F9-402A-8270-A246C3CF7D6A}"/>
              </a:ext>
            </a:extLst>
          </p:cNvPr>
          <p:cNvSpPr>
            <a:spLocks noGrp="1"/>
          </p:cNvSpPr>
          <p:nvPr>
            <p:ph idx="1"/>
          </p:nvPr>
        </p:nvSpPr>
        <p:spPr>
          <a:xfrm>
            <a:off x="677334" y="478173"/>
            <a:ext cx="9263620" cy="5880682"/>
          </a:xfrm>
        </p:spPr>
        <p:txBody>
          <a:bodyPr>
            <a:normAutofit lnSpcReduction="10000"/>
          </a:bodyPr>
          <a:lstStyle/>
          <a:p>
            <a:pPr lvl="0" algn="just">
              <a:buFont typeface="+mj-lt"/>
              <a:buAutoNum type="arabicParenR" startAt="4"/>
            </a:pPr>
            <a:r>
              <a:rPr lang="fr-FR" sz="1400" b="1" dirty="0">
                <a:solidFill>
                  <a:srgbClr val="0070C0"/>
                </a:solidFill>
              </a:rPr>
              <a:t>Délai de validité des propositions d’achat formulées par le candidat</a:t>
            </a:r>
            <a:endParaRPr lang="fr-FR" sz="1400" dirty="0">
              <a:solidFill>
                <a:srgbClr val="0070C0"/>
              </a:solidFill>
            </a:endParaRPr>
          </a:p>
          <a:p>
            <a:pPr marL="0" indent="0" algn="just">
              <a:buNone/>
            </a:pPr>
            <a:r>
              <a:rPr lang="fr-FR" sz="1400" dirty="0"/>
              <a:t>L’offre de contracter des candidats, qui comprend les éléments essentiels du contrat, est ferme, non modifiable et ne peut être rétractée pendant une durée qui ne saurait être inférieure à 3 mois. Cette offre prend fin à réception par le candidat d’une lettre de l’administration envoyée avec accusé de réception, l’informant de la suite à donner à son offre </a:t>
            </a:r>
          </a:p>
          <a:p>
            <a:pPr algn="just">
              <a:buFont typeface="+mj-lt"/>
              <a:buAutoNum type="arabicParenR" startAt="5"/>
            </a:pPr>
            <a:r>
              <a:rPr lang="fr-FR" sz="1400" b="1" dirty="0">
                <a:solidFill>
                  <a:srgbClr val="0070C0"/>
                </a:solidFill>
              </a:rPr>
              <a:t>Contenu des propositions</a:t>
            </a:r>
          </a:p>
          <a:p>
            <a:pPr marL="0" lvl="0" indent="0" algn="just">
              <a:buNone/>
            </a:pPr>
            <a:r>
              <a:rPr lang="fr-FR" sz="1500" dirty="0"/>
              <a:t>Le candidat doit formuler une proposition contenant les données suivantes :</a:t>
            </a:r>
          </a:p>
          <a:p>
            <a:pPr marL="0" lvl="0" indent="0">
              <a:spcBef>
                <a:spcPts val="0"/>
              </a:spcBef>
              <a:buNone/>
            </a:pPr>
            <a:endParaRPr lang="fr-FR" sz="1500" dirty="0"/>
          </a:p>
          <a:p>
            <a:pPr lvl="0">
              <a:spcBef>
                <a:spcPts val="0"/>
              </a:spcBef>
              <a:buFont typeface="Wingdings" panose="05000000000000000000" pitchFamily="2" charset="2"/>
              <a:buChar char="v"/>
            </a:pPr>
            <a:r>
              <a:rPr lang="fr-FR" sz="1500" u="sng" dirty="0">
                <a:solidFill>
                  <a:srgbClr val="0070C0"/>
                </a:solidFill>
              </a:rPr>
              <a:t>Données juridiques</a:t>
            </a:r>
          </a:p>
          <a:p>
            <a:pPr lvl="0">
              <a:spcBef>
                <a:spcPts val="0"/>
              </a:spcBef>
              <a:buFont typeface="Wingdings" panose="05000000000000000000" pitchFamily="2" charset="2"/>
              <a:buChar char="v"/>
            </a:pPr>
            <a:endParaRPr lang="fr-FR" sz="1500" dirty="0">
              <a:solidFill>
                <a:srgbClr val="0070C0"/>
              </a:solidFill>
            </a:endParaRPr>
          </a:p>
          <a:p>
            <a:pPr marL="0" lvl="0" indent="0" algn="just">
              <a:spcBef>
                <a:spcPts val="0"/>
              </a:spcBef>
              <a:buNone/>
            </a:pPr>
            <a:r>
              <a:rPr lang="fr-FR" sz="1500" dirty="0"/>
              <a:t>La proposition du candidat prend la forme d’une offre ferme et définitive d’acquérir à son profit le bien dans sa totalité. L’offre doit être faite en minimisant le recours aux conditions suspensives. Le candidat doit manifester sa volonté de signer l’acte de vente selon le calendrier suivant « Dans le délai qui sera fixé par la Ville lors de la notification de l’acceptation de l’offre ».</a:t>
            </a:r>
          </a:p>
          <a:p>
            <a:pPr marL="0" lvl="0" indent="0">
              <a:spcBef>
                <a:spcPts val="0"/>
              </a:spcBef>
              <a:buNone/>
            </a:pPr>
            <a:endParaRPr lang="fr-FR" sz="1500" dirty="0"/>
          </a:p>
          <a:p>
            <a:pPr lvl="0">
              <a:spcBef>
                <a:spcPts val="0"/>
              </a:spcBef>
              <a:buFont typeface="Wingdings" panose="05000000000000000000" pitchFamily="2" charset="2"/>
              <a:buChar char="v"/>
            </a:pPr>
            <a:r>
              <a:rPr lang="fr-FR" sz="1500" u="sng" dirty="0">
                <a:solidFill>
                  <a:srgbClr val="0070C0"/>
                </a:solidFill>
              </a:rPr>
              <a:t>Données financières</a:t>
            </a:r>
          </a:p>
          <a:p>
            <a:pPr lvl="0">
              <a:spcBef>
                <a:spcPts val="0"/>
              </a:spcBef>
              <a:buFont typeface="Wingdings" panose="05000000000000000000" pitchFamily="2" charset="2"/>
              <a:buChar char="v"/>
            </a:pPr>
            <a:endParaRPr lang="fr-FR" sz="1500" dirty="0">
              <a:solidFill>
                <a:srgbClr val="0070C0"/>
              </a:solidFill>
            </a:endParaRPr>
          </a:p>
          <a:p>
            <a:pPr marL="0" indent="0">
              <a:spcBef>
                <a:spcPts val="0"/>
              </a:spcBef>
              <a:buNone/>
            </a:pPr>
            <a:r>
              <a:rPr lang="fr-FR" sz="1500" dirty="0"/>
              <a:t>Pour être valable, l’offre doit contenir :</a:t>
            </a:r>
          </a:p>
          <a:p>
            <a:pPr marL="0" lvl="0" indent="0">
              <a:spcBef>
                <a:spcPts val="0"/>
              </a:spcBef>
              <a:buNone/>
            </a:pPr>
            <a:r>
              <a:rPr lang="fr-FR" sz="1500" dirty="0"/>
              <a:t>Les justificatifs des capacités financières du candidat (cf. III)</a:t>
            </a:r>
          </a:p>
          <a:p>
            <a:pPr marL="0" lvl="0" indent="0">
              <a:spcBef>
                <a:spcPts val="0"/>
              </a:spcBef>
              <a:buNone/>
            </a:pPr>
            <a:r>
              <a:rPr lang="fr-FR" sz="1500" dirty="0"/>
              <a:t>Les modalités prévisionnelles de financement de l’opération.</a:t>
            </a:r>
          </a:p>
          <a:p>
            <a:pPr marL="0" lvl="0" indent="0">
              <a:spcBef>
                <a:spcPts val="0"/>
              </a:spcBef>
              <a:buNone/>
            </a:pPr>
            <a:endParaRPr lang="fr-FR" sz="1500" dirty="0"/>
          </a:p>
          <a:p>
            <a:pPr lvl="0">
              <a:spcBef>
                <a:spcPts val="0"/>
              </a:spcBef>
              <a:buFont typeface="Wingdings" panose="05000000000000000000" pitchFamily="2" charset="2"/>
              <a:buChar char="v"/>
            </a:pPr>
            <a:r>
              <a:rPr lang="fr-FR" sz="1500" u="sng" dirty="0">
                <a:solidFill>
                  <a:srgbClr val="0070C0"/>
                </a:solidFill>
              </a:rPr>
              <a:t>Données sur le projet envisagé</a:t>
            </a:r>
          </a:p>
          <a:p>
            <a:pPr lvl="0">
              <a:spcBef>
                <a:spcPts val="0"/>
              </a:spcBef>
              <a:buFont typeface="Wingdings" panose="05000000000000000000" pitchFamily="2" charset="2"/>
              <a:buChar char="v"/>
            </a:pPr>
            <a:endParaRPr lang="fr-FR" sz="1500" dirty="0">
              <a:solidFill>
                <a:srgbClr val="0070C0"/>
              </a:solidFill>
            </a:endParaRPr>
          </a:p>
          <a:p>
            <a:pPr marL="0" indent="0">
              <a:spcBef>
                <a:spcPts val="0"/>
              </a:spcBef>
              <a:buNone/>
            </a:pPr>
            <a:r>
              <a:rPr lang="fr-FR" sz="1500" dirty="0"/>
              <a:t>Pour être valable, l’offre doit contenir :</a:t>
            </a:r>
          </a:p>
          <a:p>
            <a:pPr marL="0" lvl="0" indent="0">
              <a:spcBef>
                <a:spcPts val="0"/>
              </a:spcBef>
              <a:buNone/>
            </a:pPr>
            <a:r>
              <a:rPr lang="fr-FR" sz="1500" dirty="0"/>
              <a:t>Le programme envisagé,</a:t>
            </a:r>
          </a:p>
          <a:p>
            <a:pPr marL="0" lvl="0" indent="0">
              <a:spcBef>
                <a:spcPts val="0"/>
              </a:spcBef>
              <a:buNone/>
            </a:pPr>
            <a:r>
              <a:rPr lang="fr-FR" sz="1500" dirty="0"/>
              <a:t>Les modalités prévisionnelles de réalisation de l’opération.</a:t>
            </a:r>
          </a:p>
          <a:p>
            <a:pPr marL="0" lvl="0" indent="0">
              <a:spcBef>
                <a:spcPts val="0"/>
              </a:spcBef>
              <a:buNone/>
            </a:pPr>
            <a:endParaRPr lang="fr-FR" sz="1500" b="1" dirty="0">
              <a:solidFill>
                <a:srgbClr val="0070C0"/>
              </a:solidFill>
            </a:endParaRPr>
          </a:p>
          <a:p>
            <a:endParaRPr lang="fr-FR" dirty="0"/>
          </a:p>
        </p:txBody>
      </p:sp>
    </p:spTree>
    <p:extLst>
      <p:ext uri="{BB962C8B-B14F-4D97-AF65-F5344CB8AC3E}">
        <p14:creationId xmlns:p14="http://schemas.microsoft.com/office/powerpoint/2010/main" val="31832701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CD0F2042-DD8A-428D-B45E-6FC254F78B46}"/>
              </a:ext>
            </a:extLst>
          </p:cNvPr>
          <p:cNvSpPr>
            <a:spLocks noGrp="1"/>
          </p:cNvSpPr>
          <p:nvPr>
            <p:ph idx="1"/>
          </p:nvPr>
        </p:nvSpPr>
        <p:spPr>
          <a:xfrm>
            <a:off x="677334" y="671119"/>
            <a:ext cx="8596668" cy="5370243"/>
          </a:xfrm>
        </p:spPr>
        <p:txBody>
          <a:bodyPr>
            <a:normAutofit fontScale="85000" lnSpcReduction="20000"/>
          </a:bodyPr>
          <a:lstStyle/>
          <a:p>
            <a:pPr lvl="0">
              <a:spcBef>
                <a:spcPts val="0"/>
              </a:spcBef>
              <a:buFont typeface="+mj-lt"/>
              <a:buAutoNum type="arabicParenR" startAt="6"/>
            </a:pPr>
            <a:r>
              <a:rPr lang="fr-FR" b="1" dirty="0">
                <a:solidFill>
                  <a:srgbClr val="0070C0"/>
                </a:solidFill>
              </a:rPr>
              <a:t>Choix du candidat</a:t>
            </a:r>
          </a:p>
          <a:p>
            <a:pPr lvl="0" algn="just">
              <a:spcBef>
                <a:spcPts val="0"/>
              </a:spcBef>
              <a:buFont typeface="+mj-lt"/>
              <a:buAutoNum type="arabicParenR" startAt="6"/>
            </a:pPr>
            <a:endParaRPr lang="fr-FR" dirty="0">
              <a:solidFill>
                <a:srgbClr val="0070C0"/>
              </a:solidFill>
            </a:endParaRPr>
          </a:p>
          <a:p>
            <a:pPr marL="0" indent="0" algn="just">
              <a:spcBef>
                <a:spcPts val="0"/>
              </a:spcBef>
              <a:buNone/>
            </a:pPr>
            <a:r>
              <a:rPr lang="fr-FR" dirty="0"/>
              <a:t>La Ville de Puteaux choisit librement l’offre après vérification de la conformité des offres au programme de la consultation. Son choix s’oriente prioritairement vers la proposition financière la plus avantageuse et pouvant aboutir à la vente dans les meilleurs délais. Il apprécie également la capacité des candidats à respecter leurs engagements.</a:t>
            </a:r>
          </a:p>
          <a:p>
            <a:pPr marL="0" indent="0" algn="just">
              <a:spcBef>
                <a:spcPts val="0"/>
              </a:spcBef>
              <a:buNone/>
            </a:pPr>
            <a:r>
              <a:rPr lang="fr-FR" dirty="0"/>
              <a:t>La Ville de Puteaux se réserve le droit d’interrompre le processus de vente à tout moment et peut ne pas donner suite aux offres reçues, le tout sans que les candidats ne puissent demander en contrepartie une quelconque indemnisation ou le remboursement de leurs frais préalables ou honoraires de conseil.</a:t>
            </a:r>
          </a:p>
          <a:p>
            <a:pPr marL="0" indent="0" algn="just">
              <a:spcBef>
                <a:spcPts val="0"/>
              </a:spcBef>
              <a:buNone/>
            </a:pPr>
            <a:r>
              <a:rPr lang="fr-FR" dirty="0"/>
              <a:t>Néanmoins, dans un tel cas, la vente peut être poursuivie selon d’autres modalités, soit avec les offreurs initiaux qui seront invités à participer à cette nouvelle phase, soit en procédant à une nouvelle consultation.</a:t>
            </a:r>
          </a:p>
          <a:p>
            <a:pPr marL="0" indent="0" algn="just">
              <a:spcBef>
                <a:spcPts val="0"/>
              </a:spcBef>
              <a:buNone/>
            </a:pPr>
            <a:r>
              <a:rPr lang="fr-FR" dirty="0"/>
              <a:t>Enfin, et en fonction des offres présentées, la Ville de Puteaux se réserve le droit de procéder à un éventuel second tour dont les modalités seront alors présentées aux candidats choisis. La Ville de Puteaux n’aura pas à justifier sa décision.</a:t>
            </a:r>
          </a:p>
          <a:p>
            <a:pPr lvl="0">
              <a:buFont typeface="+mj-lt"/>
              <a:buAutoNum type="arabicParenR" startAt="7"/>
            </a:pPr>
            <a:r>
              <a:rPr lang="fr-FR" b="1" dirty="0">
                <a:solidFill>
                  <a:srgbClr val="0070C0"/>
                </a:solidFill>
              </a:rPr>
              <a:t>Conditions particulières</a:t>
            </a:r>
            <a:endParaRPr lang="fr-FR" dirty="0">
              <a:solidFill>
                <a:srgbClr val="0070C0"/>
              </a:solidFill>
            </a:endParaRPr>
          </a:p>
          <a:p>
            <a:pPr marL="0" indent="0">
              <a:buNone/>
            </a:pPr>
            <a:r>
              <a:rPr lang="fr-FR" u="sng" dirty="0"/>
              <a:t>Garantie du vendeur</a:t>
            </a:r>
            <a:r>
              <a:rPr lang="fr-FR" dirty="0"/>
              <a:t> :</a:t>
            </a:r>
          </a:p>
          <a:p>
            <a:pPr marL="0" indent="0">
              <a:buNone/>
            </a:pPr>
            <a:r>
              <a:rPr lang="fr-FR" dirty="0"/>
              <a:t>La vente sera faite sans autre garantie que la garantie d’éviction.</a:t>
            </a:r>
          </a:p>
          <a:p>
            <a:pPr marL="0" indent="0">
              <a:buNone/>
            </a:pPr>
            <a:r>
              <a:rPr lang="fr-FR" u="sng" dirty="0"/>
              <a:t>Conditions suspensives</a:t>
            </a:r>
            <a:r>
              <a:rPr lang="fr-FR" dirty="0"/>
              <a:t> :</a:t>
            </a:r>
          </a:p>
          <a:p>
            <a:pPr marL="0" indent="0">
              <a:buNone/>
            </a:pPr>
            <a:r>
              <a:rPr lang="fr-FR" dirty="0"/>
              <a:t>Les candidats pourront émettre des conditions suspensives à leur offre et notamment liées à l’obtention d’une offre de prêt. Toutefois, la Ville privilégiera les offres émises sans conditions suspensives.</a:t>
            </a:r>
          </a:p>
          <a:p>
            <a:endParaRPr lang="fr-FR" dirty="0"/>
          </a:p>
        </p:txBody>
      </p:sp>
    </p:spTree>
    <p:extLst>
      <p:ext uri="{BB962C8B-B14F-4D97-AF65-F5344CB8AC3E}">
        <p14:creationId xmlns:p14="http://schemas.microsoft.com/office/powerpoint/2010/main" val="37170246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CD3FAD6-1872-4873-9659-1FAE4AA6F197}"/>
              </a:ext>
            </a:extLst>
          </p:cNvPr>
          <p:cNvSpPr>
            <a:spLocks noGrp="1"/>
          </p:cNvSpPr>
          <p:nvPr>
            <p:ph type="title"/>
          </p:nvPr>
        </p:nvSpPr>
        <p:spPr>
          <a:xfrm>
            <a:off x="677334" y="609600"/>
            <a:ext cx="8596668" cy="556470"/>
          </a:xfrm>
        </p:spPr>
        <p:txBody>
          <a:bodyPr>
            <a:normAutofit fontScale="90000"/>
          </a:bodyPr>
          <a:lstStyle/>
          <a:p>
            <a:pPr marL="857250" indent="-857250">
              <a:buClr>
                <a:schemeClr val="accent1"/>
              </a:buClr>
              <a:buFont typeface="+mj-lt"/>
              <a:buAutoNum type="romanUcPeriod" startAt="6"/>
            </a:pPr>
            <a:r>
              <a:rPr lang="fr-FR" sz="3100" dirty="0"/>
              <a:t>PAIEMENT DU PRIX ET FRAIS A PAYER</a:t>
            </a:r>
            <a:br>
              <a:rPr lang="fr-FR" dirty="0"/>
            </a:br>
            <a:endParaRPr lang="fr-FR" dirty="0"/>
          </a:p>
        </p:txBody>
      </p:sp>
      <p:sp>
        <p:nvSpPr>
          <p:cNvPr id="3" name="Espace réservé du contenu 2">
            <a:extLst>
              <a:ext uri="{FF2B5EF4-FFF2-40B4-BE49-F238E27FC236}">
                <a16:creationId xmlns:a16="http://schemas.microsoft.com/office/drawing/2014/main" id="{DEDEB6B1-47BF-4E48-B30E-19B3658D9C24}"/>
              </a:ext>
            </a:extLst>
          </p:cNvPr>
          <p:cNvSpPr>
            <a:spLocks noGrp="1"/>
          </p:cNvSpPr>
          <p:nvPr>
            <p:ph idx="1"/>
          </p:nvPr>
        </p:nvSpPr>
        <p:spPr>
          <a:xfrm>
            <a:off x="677333" y="1166071"/>
            <a:ext cx="9204897" cy="5226340"/>
          </a:xfrm>
        </p:spPr>
        <p:txBody>
          <a:bodyPr>
            <a:normAutofit fontScale="70000" lnSpcReduction="20000"/>
          </a:bodyPr>
          <a:lstStyle/>
          <a:p>
            <a:pPr>
              <a:buFont typeface="+mj-lt"/>
              <a:buAutoNum type="arabicParenR"/>
            </a:pPr>
            <a:r>
              <a:rPr lang="fr-FR" b="1" dirty="0">
                <a:solidFill>
                  <a:srgbClr val="0070C0"/>
                </a:solidFill>
              </a:rPr>
              <a:t>Mode de paiement du prix</a:t>
            </a:r>
          </a:p>
          <a:p>
            <a:pPr>
              <a:spcBef>
                <a:spcPts val="0"/>
              </a:spcBef>
              <a:buFont typeface="+mj-lt"/>
              <a:buAutoNum type="arabicParenR"/>
            </a:pPr>
            <a:endParaRPr lang="fr-FR" dirty="0">
              <a:solidFill>
                <a:srgbClr val="0070C0"/>
              </a:solidFill>
            </a:endParaRPr>
          </a:p>
          <a:p>
            <a:pPr marL="0" indent="0" algn="just">
              <a:spcBef>
                <a:spcPts val="0"/>
              </a:spcBef>
              <a:buNone/>
            </a:pPr>
            <a:r>
              <a:rPr lang="fr-FR" dirty="0"/>
              <a:t>Le paiement devra être effectué comptant en totalité le jour de la réalisation de l’acte authentique.</a:t>
            </a:r>
          </a:p>
          <a:p>
            <a:pPr marL="0" indent="0" algn="just">
              <a:spcBef>
                <a:spcPts val="0"/>
              </a:spcBef>
              <a:buNone/>
            </a:pPr>
            <a:r>
              <a:rPr lang="fr-FR" dirty="0"/>
              <a:t>Le montant de l’indemnité d’immobilisation versé par le candidat lors de la signature de l’avant contrat sera imputé sur le prix de vente. Ce montant correspondra à 10% du montant du prix de vente, et devra être versé au plus tard au jour de la signature de l’avant contrat.</a:t>
            </a:r>
          </a:p>
          <a:p>
            <a:pPr marL="0" indent="0" algn="just">
              <a:spcBef>
                <a:spcPts val="0"/>
              </a:spcBef>
              <a:buNone/>
            </a:pPr>
            <a:r>
              <a:rPr lang="fr-FR" dirty="0"/>
              <a:t>A défaut de paiement du prix ou d’exécution des autres charges et conditions de la vente, la Ville de Puteaux a la faculté :</a:t>
            </a:r>
          </a:p>
          <a:p>
            <a:pPr algn="just">
              <a:spcBef>
                <a:spcPts val="0"/>
              </a:spcBef>
            </a:pPr>
            <a:r>
              <a:rPr lang="fr-FR" dirty="0"/>
              <a:t>soit de poursuivre l’exécution du contrat par toutes les voies légales,</a:t>
            </a:r>
          </a:p>
          <a:p>
            <a:pPr algn="just">
              <a:spcBef>
                <a:spcPts val="0"/>
              </a:spcBef>
            </a:pPr>
            <a:r>
              <a:rPr lang="fr-FR" dirty="0"/>
              <a:t>soit de faire prononcer la déchéance de la vente, conformément aux dispositions du Code général de la propriété des personnes publiques.</a:t>
            </a:r>
          </a:p>
          <a:p>
            <a:pPr marL="0" indent="0" algn="just">
              <a:spcBef>
                <a:spcPts val="0"/>
              </a:spcBef>
              <a:buNone/>
            </a:pPr>
            <a:endParaRPr lang="fr-FR" dirty="0"/>
          </a:p>
          <a:p>
            <a:pPr marL="0" indent="0" algn="just">
              <a:spcBef>
                <a:spcPts val="0"/>
              </a:spcBef>
              <a:buNone/>
            </a:pPr>
            <a:r>
              <a:rPr lang="fr-FR" dirty="0"/>
              <a:t>Dans cette hypothèse, la Ville de Puteaux retrouve sa liberté et le dépôt de garantie lui est définitivement acquis.</a:t>
            </a:r>
          </a:p>
          <a:p>
            <a:pPr lvl="0">
              <a:buFont typeface="+mj-lt"/>
              <a:buAutoNum type="arabicParenR" startAt="2"/>
            </a:pPr>
            <a:r>
              <a:rPr lang="fr-FR" b="1" dirty="0">
                <a:solidFill>
                  <a:srgbClr val="0070C0"/>
                </a:solidFill>
              </a:rPr>
              <a:t>Frais à payer en sus du prix</a:t>
            </a:r>
            <a:endParaRPr lang="fr-FR" dirty="0">
              <a:solidFill>
                <a:srgbClr val="0070C0"/>
              </a:solidFill>
            </a:endParaRPr>
          </a:p>
          <a:p>
            <a:pPr marL="0" indent="0" algn="just">
              <a:buNone/>
            </a:pPr>
            <a:r>
              <a:rPr lang="fr-FR" dirty="0"/>
              <a:t>Le candidat retenu acquitte, au moment de la signature de l’acte de vente, toutes taxes et frais dus au service de la publicité foncière se rapportant à la vente.</a:t>
            </a:r>
          </a:p>
          <a:p>
            <a:pPr marL="0" indent="0" algn="just">
              <a:buNone/>
            </a:pPr>
            <a:r>
              <a:rPr lang="fr-FR" dirty="0"/>
              <a:t>Le candidat fait son affaire personnelle des émoluments du notaire et des honoraires de ses conseils.</a:t>
            </a:r>
          </a:p>
          <a:p>
            <a:pPr>
              <a:buFont typeface="+mj-lt"/>
              <a:buAutoNum type="arabicParenR" startAt="3"/>
            </a:pPr>
            <a:r>
              <a:rPr lang="fr-FR" b="1" dirty="0">
                <a:solidFill>
                  <a:srgbClr val="0070C0"/>
                </a:solidFill>
              </a:rPr>
              <a:t>Clauses de compléments de prix</a:t>
            </a:r>
            <a:endParaRPr lang="fr-FR" dirty="0">
              <a:solidFill>
                <a:srgbClr val="0070C0"/>
              </a:solidFill>
            </a:endParaRPr>
          </a:p>
          <a:p>
            <a:pPr marL="0" indent="0" algn="just">
              <a:buNone/>
            </a:pPr>
            <a:r>
              <a:rPr lang="fr-FR" dirty="0"/>
              <a:t>La Ville insérera, notamment, dans l’acte de vente, les clauses de compléments de prix suivantes :</a:t>
            </a:r>
          </a:p>
          <a:p>
            <a:pPr marL="0" indent="0" algn="just">
              <a:buNone/>
            </a:pPr>
            <a:r>
              <a:rPr lang="fr-FR" dirty="0"/>
              <a:t>En cas de revente du bien en l’état initial (sans réalisation de travaux), par le futur acquéreur dans les 10 ans de son acquisition, un complément de prix s’élevant à 60% de la plus-value dégagée par l’acquéreur lors de cette cession sera dû à la Ville.</a:t>
            </a:r>
          </a:p>
          <a:p>
            <a:pPr marL="0" indent="0" algn="just">
              <a:buNone/>
            </a:pPr>
            <a:r>
              <a:rPr lang="fr-FR" dirty="0"/>
              <a:t>En cas de revente du bien après réalisation de travaux, par l’acquéreur dans les 10 ans de son acquisition, un complément de prix s’élevant à 40 % de la plus-value dégagée par l’acquéreur lors de cette cession sera dû à la Ville.</a:t>
            </a:r>
          </a:p>
          <a:p>
            <a:pPr marL="0" indent="0" algn="just">
              <a:buNone/>
            </a:pPr>
            <a:r>
              <a:rPr lang="fr-FR" dirty="0"/>
              <a:t> </a:t>
            </a:r>
          </a:p>
          <a:p>
            <a:endParaRPr lang="fr-FR" dirty="0"/>
          </a:p>
        </p:txBody>
      </p:sp>
    </p:spTree>
    <p:extLst>
      <p:ext uri="{BB962C8B-B14F-4D97-AF65-F5344CB8AC3E}">
        <p14:creationId xmlns:p14="http://schemas.microsoft.com/office/powerpoint/2010/main" val="34786165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3FBBDE8-F17E-4140-BDFA-78EBACE083AB}"/>
              </a:ext>
            </a:extLst>
          </p:cNvPr>
          <p:cNvSpPr>
            <a:spLocks noGrp="1"/>
          </p:cNvSpPr>
          <p:nvPr>
            <p:ph type="title"/>
          </p:nvPr>
        </p:nvSpPr>
        <p:spPr>
          <a:xfrm>
            <a:off x="677334" y="609600"/>
            <a:ext cx="8596668" cy="531303"/>
          </a:xfrm>
        </p:spPr>
        <p:txBody>
          <a:bodyPr>
            <a:noAutofit/>
          </a:bodyPr>
          <a:lstStyle/>
          <a:p>
            <a:pPr marL="857250" indent="-857250">
              <a:buClr>
                <a:schemeClr val="accent1"/>
              </a:buClr>
              <a:buFont typeface="+mj-lt"/>
              <a:buAutoNum type="romanUcPeriod" startAt="7"/>
            </a:pPr>
            <a:r>
              <a:rPr lang="fr-FR" sz="2800" dirty="0"/>
              <a:t>REDACTION D’ACTES</a:t>
            </a:r>
            <a:br>
              <a:rPr lang="fr-FR" dirty="0"/>
            </a:br>
            <a:endParaRPr lang="fr-FR" dirty="0"/>
          </a:p>
        </p:txBody>
      </p:sp>
      <p:sp>
        <p:nvSpPr>
          <p:cNvPr id="3" name="Espace réservé du contenu 2">
            <a:extLst>
              <a:ext uri="{FF2B5EF4-FFF2-40B4-BE49-F238E27FC236}">
                <a16:creationId xmlns:a16="http://schemas.microsoft.com/office/drawing/2014/main" id="{9ECE8104-DFCA-4C85-93DE-672D2E1D0544}"/>
              </a:ext>
            </a:extLst>
          </p:cNvPr>
          <p:cNvSpPr>
            <a:spLocks noGrp="1"/>
          </p:cNvSpPr>
          <p:nvPr>
            <p:ph idx="1"/>
          </p:nvPr>
        </p:nvSpPr>
        <p:spPr>
          <a:xfrm>
            <a:off x="677333" y="1140903"/>
            <a:ext cx="9355899" cy="5394121"/>
          </a:xfrm>
        </p:spPr>
        <p:txBody>
          <a:bodyPr>
            <a:normAutofit/>
          </a:bodyPr>
          <a:lstStyle/>
          <a:p>
            <a:pPr marL="0" indent="0" algn="just">
              <a:buNone/>
            </a:pPr>
            <a:r>
              <a:rPr lang="fr-FR" sz="1600" dirty="0"/>
              <a:t>Un avant-contrat sera rédigé et signé si des conditions suspensives s’avèrent nécessaires.</a:t>
            </a:r>
          </a:p>
          <a:p>
            <a:pPr marL="0" indent="0" algn="just">
              <a:buNone/>
            </a:pPr>
            <a:r>
              <a:rPr lang="fr-FR" sz="1600" dirty="0"/>
              <a:t>L’avant-contrat et l’acte constatant la vente de l’immeuble seront rédigés par notaires choisis par l’acquéreur et par la Mairie de Puteaux.</a:t>
            </a:r>
            <a:endParaRPr lang="fr-FR" sz="1600" b="1" dirty="0"/>
          </a:p>
          <a:p>
            <a:pPr marL="571500" lvl="0" indent="-571500">
              <a:buSzPct val="100000"/>
              <a:buFont typeface="+mj-lt"/>
              <a:buAutoNum type="romanUcPeriod" startAt="8"/>
            </a:pPr>
            <a:r>
              <a:rPr lang="fr-FR" sz="2400" dirty="0">
                <a:solidFill>
                  <a:schemeClr val="accent1"/>
                </a:solidFill>
                <a:latin typeface="+mj-lt"/>
                <a:ea typeface="+mj-ea"/>
                <a:cs typeface="+mj-cs"/>
              </a:rPr>
              <a:t>JURIDICTION COMPETENTE</a:t>
            </a:r>
          </a:p>
          <a:p>
            <a:pPr marL="0" indent="0">
              <a:buNone/>
            </a:pPr>
            <a:r>
              <a:rPr lang="fr-FR" sz="1600" dirty="0"/>
              <a:t>Pour toutes les contestations relatives à l’exécution et à l’interprétation du présent cahier des charges, seul est compétent le tribunal administratif de Cergy Pontoise. </a:t>
            </a:r>
          </a:p>
          <a:p>
            <a:pPr marL="571500" indent="-571500">
              <a:buSzPct val="100000"/>
              <a:buFont typeface="+mj-lt"/>
              <a:buAutoNum type="romanUcPeriod" startAt="9"/>
            </a:pPr>
            <a:r>
              <a:rPr lang="fr-FR" sz="2800" dirty="0">
                <a:solidFill>
                  <a:schemeClr val="accent1"/>
                </a:solidFill>
                <a:latin typeface="+mj-lt"/>
                <a:ea typeface="+mj-ea"/>
                <a:cs typeface="+mj-cs"/>
              </a:rPr>
              <a:t>ANNEXES</a:t>
            </a:r>
          </a:p>
          <a:p>
            <a:pPr marL="571500" indent="-571500">
              <a:spcBef>
                <a:spcPts val="0"/>
              </a:spcBef>
              <a:buSzPct val="100000"/>
              <a:buFont typeface="+mj-lt"/>
              <a:buAutoNum type="romanUcPeriod" startAt="9"/>
            </a:pPr>
            <a:endParaRPr lang="fr-FR" sz="3000" dirty="0">
              <a:solidFill>
                <a:schemeClr val="accent1"/>
              </a:solidFill>
              <a:latin typeface="+mj-lt"/>
              <a:ea typeface="+mj-ea"/>
              <a:cs typeface="+mj-cs"/>
            </a:endParaRPr>
          </a:p>
          <a:p>
            <a:pPr marL="0" indent="0" algn="just">
              <a:spcBef>
                <a:spcPts val="0"/>
              </a:spcBef>
              <a:buNone/>
            </a:pPr>
            <a:r>
              <a:rPr lang="fr-FR" sz="1600" u="sng" dirty="0"/>
              <a:t>Annexe 1</a:t>
            </a:r>
            <a:r>
              <a:rPr lang="fr-FR" sz="1600" dirty="0"/>
              <a:t> : Plan cadastral</a:t>
            </a:r>
          </a:p>
          <a:p>
            <a:pPr marL="0" indent="0" algn="just">
              <a:spcBef>
                <a:spcPts val="0"/>
              </a:spcBef>
              <a:buNone/>
            </a:pPr>
            <a:r>
              <a:rPr lang="fr-FR" sz="1600" u="sng" dirty="0"/>
              <a:t>Annexe 2</a:t>
            </a:r>
            <a:r>
              <a:rPr lang="fr-FR" sz="1600" dirty="0"/>
              <a:t> : Plan de situation</a:t>
            </a:r>
          </a:p>
          <a:p>
            <a:pPr marL="0" indent="0" algn="just">
              <a:spcBef>
                <a:spcPts val="0"/>
              </a:spcBef>
              <a:buNone/>
            </a:pPr>
            <a:r>
              <a:rPr lang="fr-FR" sz="1600" u="sng" dirty="0"/>
              <a:t>Annexe 3</a:t>
            </a:r>
            <a:r>
              <a:rPr lang="fr-FR" sz="1600" dirty="0"/>
              <a:t> : Photos du bien</a:t>
            </a:r>
          </a:p>
          <a:p>
            <a:pPr marL="0" indent="0" algn="just">
              <a:spcBef>
                <a:spcPts val="0"/>
              </a:spcBef>
              <a:buNone/>
            </a:pPr>
            <a:r>
              <a:rPr lang="fr-FR" sz="1600" u="sng" dirty="0"/>
              <a:t>Annexe 4</a:t>
            </a:r>
            <a:r>
              <a:rPr lang="fr-FR" sz="1600" dirty="0"/>
              <a:t> : Dossier des diagnostics techniques</a:t>
            </a:r>
          </a:p>
          <a:p>
            <a:pPr marL="0" indent="0" algn="just">
              <a:spcBef>
                <a:spcPts val="0"/>
              </a:spcBef>
              <a:buNone/>
            </a:pPr>
            <a:r>
              <a:rPr lang="fr-FR" sz="1600" u="sng" dirty="0"/>
              <a:t>Annexe 5</a:t>
            </a:r>
            <a:r>
              <a:rPr lang="fr-FR" sz="1600" dirty="0"/>
              <a:t> : Plan Local d’Urbanisme.</a:t>
            </a:r>
          </a:p>
          <a:p>
            <a:endParaRPr lang="fr-FR" dirty="0"/>
          </a:p>
          <a:p>
            <a:endParaRPr lang="fr-FR" dirty="0"/>
          </a:p>
        </p:txBody>
      </p:sp>
    </p:spTree>
    <p:extLst>
      <p:ext uri="{BB962C8B-B14F-4D97-AF65-F5344CB8AC3E}">
        <p14:creationId xmlns:p14="http://schemas.microsoft.com/office/powerpoint/2010/main" val="4228679541"/>
      </p:ext>
    </p:extLst>
  </p:cSld>
  <p:clrMapOvr>
    <a:masterClrMapping/>
  </p:clrMapOvr>
</p:sld>
</file>

<file path=ppt/theme/theme1.xml><?xml version="1.0" encoding="utf-8"?>
<a:theme xmlns:a="http://schemas.openxmlformats.org/drawingml/2006/main" name="Facette">
  <a:themeElements>
    <a:clrScheme name="Facette">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te">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te">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docProps/app.xml><?xml version="1.0" encoding="utf-8"?>
<Properties xmlns="http://schemas.openxmlformats.org/officeDocument/2006/extended-properties" xmlns:vt="http://schemas.openxmlformats.org/officeDocument/2006/docPropsVTypes">
  <Template>Facet</Template>
  <TotalTime>169</TotalTime>
  <Words>2325</Words>
  <Application>Microsoft Office PowerPoint</Application>
  <PresentationFormat>Grand écran</PresentationFormat>
  <Paragraphs>191</Paragraphs>
  <Slides>14</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14</vt:i4>
      </vt:variant>
    </vt:vector>
  </HeadingPairs>
  <TitlesOfParts>
    <vt:vector size="19" baseType="lpstr">
      <vt:lpstr>Arial</vt:lpstr>
      <vt:lpstr>Trebuchet MS</vt:lpstr>
      <vt:lpstr>Wingdings</vt:lpstr>
      <vt:lpstr>Wingdings 3</vt:lpstr>
      <vt:lpstr>Facette</vt:lpstr>
      <vt:lpstr> CESSION IMMOBILIERE </vt:lpstr>
      <vt:lpstr>SOMMAIRE</vt:lpstr>
      <vt:lpstr>I. OBJET ET MODE DE LA CONSULTATION</vt:lpstr>
      <vt:lpstr>II. DESIGNATION DU BIEN</vt:lpstr>
      <vt:lpstr>Façade local sis 1 rue Edgar Quinet</vt:lpstr>
      <vt:lpstr>Atouts du site</vt:lpstr>
      <vt:lpstr>Dossier de diagnostics techniques </vt:lpstr>
      <vt:lpstr>CANDIDATS</vt:lpstr>
      <vt:lpstr>ORGANISATION DE LA CONSULTATION</vt:lpstr>
      <vt:lpstr>PROCEDURE DE MISE EN CONCURRENCE</vt:lpstr>
      <vt:lpstr>Présentation PowerPoint</vt:lpstr>
      <vt:lpstr>Présentation PowerPoint</vt:lpstr>
      <vt:lpstr>PAIEMENT DU PRIX ET FRAIS A PAYER </vt:lpstr>
      <vt:lpstr>REDACTION D’ACTES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CESSION IMMOBILIERE </dc:title>
  <dc:creator>Leila MAAMAR</dc:creator>
  <cp:lastModifiedBy>Melanie MOUTTE</cp:lastModifiedBy>
  <cp:revision>29</cp:revision>
  <cp:lastPrinted>2024-08-26T09:37:00Z</cp:lastPrinted>
  <dcterms:created xsi:type="dcterms:W3CDTF">2023-05-05T08:26:57Z</dcterms:created>
  <dcterms:modified xsi:type="dcterms:W3CDTF">2024-08-26T09:37:04Z</dcterms:modified>
</cp:coreProperties>
</file>